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8" r:id="rId4"/>
    <p:sldId id="269" r:id="rId5"/>
    <p:sldId id="261" r:id="rId6"/>
    <p:sldId id="270" r:id="rId7"/>
    <p:sldId id="27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55" autoAdjust="0"/>
    <p:restoredTop sz="94660"/>
  </p:normalViewPr>
  <p:slideViewPr>
    <p:cSldViewPr snapToGrid="0">
      <p:cViewPr>
        <p:scale>
          <a:sx n="80" d="100"/>
          <a:sy n="80" d="100"/>
        </p:scale>
        <p:origin x="894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0232BB-CA0F-4E20-A9F1-C5A63E7A7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2D1001-70A9-4468-8D90-56D1B98B3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31F7E5-A8BC-415C-A0E8-258DF6FE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EC357B-C8C9-4291-A9AA-CD906DF5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7BDC9A-7996-4A00-9FBE-EA159318E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3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9E058D-2EDA-46F7-A667-B23B84815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8F7FB3-1A74-4712-B984-6A478E172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3BAC3C-5A2B-43FD-BDEE-51297A99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BC4180-978B-48C3-8577-6482AFBF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FAE0F4-6635-414C-BE19-61807425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01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DB2023-996D-42BD-9E21-654555A64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326C27-41A1-430B-8186-8995E12FD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EC7A40-CA67-465D-A300-D58CBC21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A47F88-F00A-46F2-A697-20E7B762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D4D0F1-439A-4FE8-A519-B294E401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12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B0ACB7-BE88-4C69-9021-28DE6127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1D8DC4-E416-4C2C-BD9D-D05F5280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55B18B-C74F-48AC-9A33-3B9713BB7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3BB7CB-014A-4DB6-AB7E-F52852D1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639647-1895-432A-B578-95AED79C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259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327D9C-B837-4483-BDD1-40D8402CA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4C05C6-E239-405E-8156-7662E622C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A81AE-3755-48AC-870F-0D29F1E6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B153D3-B177-4C80-9F7B-AC45F25B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318BA4-4F36-4079-9F25-D7637DA79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14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F7CE33-EEE3-4150-9082-F660D130F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F387F5-A081-4B92-AD37-F597FAF40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61DB54-A631-48D7-8F2C-7ADBE7A01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427306-D9E9-4283-A8BF-D3A2EB499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473760-1672-4513-A057-B54E98BC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A58078-850C-4564-97B8-260BE8030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28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2702B-804F-4F1C-8E17-63E4034F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7A23F1-27EF-4695-B9C9-3EA01216A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2C179A-5296-42DE-A4E6-32D749220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80AE18-1AC6-4C6A-B898-BF59CB994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C9252D5-9E30-4A62-A133-2C1C355E21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9AA5E6-6864-487F-94C0-28D7B492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83C974-FCD2-4882-9788-0A4CBC5C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D8ED39E-9652-477F-BD67-91B7ECDA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80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9038A4-BDC2-4FF8-B8B2-6BC75E77A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7D012C4-7651-49F5-819B-81E01E575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6447F2-DC0A-4757-BA4D-5F0A9022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CD30B7-605A-4E75-AB8D-186666B6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3414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D730374-EBFD-44BE-BDB6-104DD189C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0A02253-00AF-42D2-A5C2-5A306D5C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769C33C-DDAF-47DA-9F74-ED83079F5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7D3C6-D08E-4EDC-8D67-EDCDC0440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C2D26F-D691-431B-9D91-C1F69221C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47A606-F005-46B2-A8B4-2A581713F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F70BBA-4C67-4DCF-BD46-BB7F760EF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5E853F-1B4D-4E2C-85C0-EB9B09322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7427B0-0509-451C-9CB2-72F7CDDD1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74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0F43E-B368-4F2B-8C85-C69378F97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6F758DF-1554-4A80-9524-7BCE178A3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D28096-D349-4251-9BD0-28EC91D60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931DFF-3C57-4A47-8635-5BAB29401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8FE049-24AA-40A4-827B-AF899BB4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EB0499-26DC-4BE2-BA30-8029D0C23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82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C4CBF4-91CA-42DE-9830-DEE1D161B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68BA14-206D-4A92-8F9A-6FBC35C2F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DB8179-FC2B-4E30-93F1-42D02772FE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C6D23-E056-4317-8881-A3BB9F784530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FE863D-0DDE-46E2-A288-1FEB536F9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72D68B-887A-4BDF-AAC6-CFFCAB2CC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9A5DC-CBBE-42A9-8ED5-A1CDF8F110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75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014A27-DA5B-401D-90A6-0F7C334F5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8619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/>
              <a:t>Recherche en situations fréquentes en CHG</a:t>
            </a:r>
            <a:endParaRPr lang="fr-FR" b="1" i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E6EA90-3743-4539-8B58-CC5744158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007" y="3924159"/>
            <a:ext cx="3035981" cy="1655762"/>
          </a:xfrm>
        </p:spPr>
        <p:txBody>
          <a:bodyPr>
            <a:noAutofit/>
          </a:bodyPr>
          <a:lstStyle/>
          <a:p>
            <a:endParaRPr lang="fr-FR" dirty="0"/>
          </a:p>
          <a:p>
            <a:r>
              <a:rPr lang="fr-FR" dirty="0"/>
              <a:t>Brigitte RANQUE</a:t>
            </a:r>
          </a:p>
          <a:p>
            <a:r>
              <a:rPr lang="fr-FR" dirty="0" err="1"/>
              <a:t>APHP.centre</a:t>
            </a:r>
            <a:r>
              <a:rPr lang="fr-FR" dirty="0"/>
              <a:t>, Paris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387415" y="1336748"/>
            <a:ext cx="1240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LMIPD+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752474C-6127-2F5F-300E-B4B34AEF849C}"/>
              </a:ext>
            </a:extLst>
          </p:cNvPr>
          <p:cNvSpPr txBox="1">
            <a:spLocks/>
          </p:cNvSpPr>
          <p:nvPr/>
        </p:nvSpPr>
        <p:spPr>
          <a:xfrm>
            <a:off x="8097676" y="3957035"/>
            <a:ext cx="3035981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  <a:p>
            <a:r>
              <a:rPr lang="fr-FR" dirty="0"/>
              <a:t>Christophe LEROUX</a:t>
            </a:r>
          </a:p>
          <a:p>
            <a:r>
              <a:rPr lang="fr-FR" dirty="0"/>
              <a:t>CH Dreux</a:t>
            </a:r>
          </a:p>
        </p:txBody>
      </p:sp>
    </p:spTree>
    <p:extLst>
      <p:ext uri="{BB962C8B-B14F-4D97-AF65-F5344CB8AC3E}">
        <p14:creationId xmlns:p14="http://schemas.microsoft.com/office/powerpoint/2010/main" val="39996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74177"/>
            <a:ext cx="10515600" cy="1325563"/>
          </a:xfrm>
        </p:spPr>
        <p:txBody>
          <a:bodyPr/>
          <a:lstStyle/>
          <a:p>
            <a:r>
              <a:rPr lang="fr-FR" dirty="0"/>
              <a:t>La recherche en situations fréquentes en MI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8818" y="1492425"/>
            <a:ext cx="11014364" cy="54376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i="1" dirty="0"/>
              <a:t>Situations fréquentes mais recherche difficile</a:t>
            </a:r>
          </a:p>
          <a:p>
            <a:pPr marL="0" indent="0" algn="ctr">
              <a:buNone/>
            </a:pPr>
            <a:r>
              <a:rPr lang="fr-FR" i="1" dirty="0"/>
              <a:t>…surtout en centre hospitalier non universitaire</a:t>
            </a:r>
          </a:p>
          <a:p>
            <a:pPr marL="0" indent="0" algn="ctr">
              <a:buNone/>
            </a:pPr>
            <a:endParaRPr lang="fr-FR" i="1" dirty="0"/>
          </a:p>
          <a:p>
            <a:pPr marL="0" indent="0" algn="ctr">
              <a:buNone/>
            </a:pPr>
            <a:endParaRPr lang="fr-FR" sz="800" i="1" dirty="0"/>
          </a:p>
          <a:p>
            <a:r>
              <a:rPr lang="fr-FR" sz="2400" dirty="0"/>
              <a:t>Polypathologie, prise en charge peu standardisée</a:t>
            </a:r>
          </a:p>
          <a:p>
            <a:r>
              <a:rPr lang="fr-FR" sz="2400" dirty="0"/>
              <a:t>Manque de temps et de ressources humaines dédiés à la recherche</a:t>
            </a:r>
          </a:p>
          <a:p>
            <a:r>
              <a:rPr lang="fr-FR" sz="2400" dirty="0"/>
              <a:t>Manque de formation  en recherche et de soutien méthodologique</a:t>
            </a:r>
            <a:endParaRPr lang="fr-FR" sz="800" dirty="0"/>
          </a:p>
          <a:p>
            <a:r>
              <a:rPr lang="fr-FR" sz="2400" dirty="0"/>
              <a:t>Pas d’entrepôt de données de santé exploitable pour la recherche</a:t>
            </a:r>
          </a:p>
          <a:p>
            <a:r>
              <a:rPr lang="fr-FR" sz="2400" dirty="0"/>
              <a:t>Isolement</a:t>
            </a:r>
          </a:p>
          <a:p>
            <a:pPr marL="0" lvl="1" indent="0">
              <a:spcBef>
                <a:spcPts val="1000"/>
              </a:spcBef>
              <a:buNone/>
            </a:pPr>
            <a:endParaRPr lang="fr-FR" dirty="0"/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85347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E9A12-D2F3-4EAD-A452-0AB61AEFF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585"/>
            <a:ext cx="10515600" cy="1325563"/>
          </a:xfrm>
        </p:spPr>
        <p:txBody>
          <a:bodyPr/>
          <a:lstStyle/>
          <a:p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</a:rPr>
              <a:t>T</a:t>
            </a:r>
            <a:r>
              <a:rPr lang="fr-FR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hèmes de recherche possibles (1)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000CC-EFAD-4530-A7AA-F378BD64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5346"/>
            <a:ext cx="10720754" cy="5161328"/>
          </a:xfrm>
        </p:spPr>
        <p:txBody>
          <a:bodyPr>
            <a:noAutofit/>
          </a:bodyPr>
          <a:lstStyle/>
          <a:p>
            <a:r>
              <a:rPr lang="fr-FR" sz="2200" b="1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fr-FR" sz="2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oins courants hospitaliers </a:t>
            </a: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</a:p>
          <a:p>
            <a:pPr lvl="1"/>
            <a:r>
              <a:rPr lang="fr-FR" sz="2200" dirty="0">
                <a:latin typeface="Calibri" panose="020F0502020204030204" pitchFamily="34" charset="0"/>
                <a:ea typeface="Times New Roman" panose="02020603050405020304" pitchFamily="18" charset="0"/>
              </a:rPr>
              <a:t>Situations transversales : </a:t>
            </a: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douleur, sommeil , dénutrition, activité physique…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Complications  nosocomiales : interactions médicamenteuses, perfusions, décubitus...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Relation médecin/malade : temps </a:t>
            </a:r>
            <a:r>
              <a:rPr lang="fr-FR" sz="2200" dirty="0">
                <a:latin typeface="Calibri" panose="020F0502020204030204" pitchFamily="34" charset="0"/>
                <a:ea typeface="Times New Roman" panose="02020603050405020304" pitchFamily="18" charset="0"/>
              </a:rPr>
              <a:t>consacré aux</a:t>
            </a:r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patients, compréhension des explications, des ordonnances de sortie…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Juste prescription : médicaments, examens complémentaires (avec volet écologique)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sz="2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Situations fréquentes en MI, en lien avec une </a:t>
            </a:r>
            <a:r>
              <a:rPr lang="fr-FR" sz="2200" b="1" dirty="0">
                <a:latin typeface="Calibri" panose="020F0502020204030204" pitchFamily="34" charset="0"/>
                <a:ea typeface="Calibri" panose="020F0502020204030204" pitchFamily="34" charset="0"/>
              </a:rPr>
              <a:t>autre spécialité</a:t>
            </a:r>
          </a:p>
          <a:p>
            <a:pPr lvl="1"/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cardiovasculaire (insuffisance cardiaque, HTA, MTEV), diabète</a:t>
            </a:r>
          </a:p>
          <a:p>
            <a:pPr lvl="1"/>
            <a:r>
              <a:rPr lang="fr-FR" sz="2200" dirty="0">
                <a:latin typeface="Calibri" panose="020F0502020204030204" pitchFamily="34" charset="0"/>
                <a:ea typeface="Calibri" panose="020F0502020204030204" pitchFamily="34" charset="0"/>
              </a:rPr>
              <a:t>maladies infectieuses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lvl="1"/>
            <a:r>
              <a:rPr lang="fr-FR" sz="2200" dirty="0">
                <a:latin typeface="Calibri" panose="020F0502020204030204" pitchFamily="34" charset="0"/>
                <a:ea typeface="Calibri" panose="020F0502020204030204" pitchFamily="34" charset="0"/>
              </a:rPr>
              <a:t>anémie</a:t>
            </a:r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comorbidités psychiatriques, trouble somatiques fonctionnels </a:t>
            </a:r>
            <a:endParaRPr lang="fr-FR" sz="2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28600" lvl="1">
              <a:spcBef>
                <a:spcPts val="1000"/>
              </a:spcBef>
            </a:pPr>
            <a:r>
              <a:rPr lang="fr-FR" sz="2200" b="1" dirty="0">
                <a:latin typeface="Calibri" panose="020F0502020204030204" pitchFamily="34" charset="0"/>
                <a:ea typeface="Times New Roman" panose="02020603050405020304" pitchFamily="18" charset="0"/>
              </a:rPr>
              <a:t>Diagnostic : </a:t>
            </a:r>
            <a:r>
              <a:rPr lang="fr-FR" sz="2200" dirty="0">
                <a:latin typeface="Calibri" panose="020F0502020204030204" pitchFamily="34" charset="0"/>
                <a:ea typeface="Times New Roman" panose="02020603050405020304" pitchFamily="18" charset="0"/>
              </a:rPr>
              <a:t>sémiologie quantitative clinique, biologique,  </a:t>
            </a:r>
            <a:r>
              <a:rPr lang="fr-FR" sz="22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échoscopique</a:t>
            </a:r>
            <a:endParaRPr lang="fr-FR" sz="2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fr-FR" sz="2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3875044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463" y="3855244"/>
            <a:ext cx="11139054" cy="25265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000CC-EFAD-4530-A7AA-F378BD64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274" y="1633538"/>
            <a:ext cx="11357263" cy="4938712"/>
          </a:xfrm>
        </p:spPr>
        <p:txBody>
          <a:bodyPr>
            <a:normAutofit fontScale="92500" lnSpcReduction="10000"/>
          </a:bodyPr>
          <a:lstStyle/>
          <a:p>
            <a:r>
              <a:rPr lang="fr-FR" sz="2400" b="1" dirty="0">
                <a:latin typeface="Calibri" panose="020F0502020204030204" pitchFamily="34" charset="0"/>
                <a:ea typeface="Times New Roman" panose="02020603050405020304" pitchFamily="18" charset="0"/>
              </a:rPr>
              <a:t>O</a:t>
            </a:r>
            <a:r>
              <a:rPr lang="fr-FR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rganisation des soins: </a:t>
            </a:r>
          </a:p>
          <a:p>
            <a:pPr lvl="1"/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</a:rPr>
              <a:t>parcours patient : </a:t>
            </a:r>
            <a:r>
              <a:rPr lang="fr-F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relations ville-hôpital, organisation des sorties, alternative à l’HC</a:t>
            </a:r>
          </a:p>
          <a:p>
            <a:pPr lvl="1"/>
            <a:r>
              <a:rPr lang="fr-F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utilisation des dossiers médicaux partagés,  lutte contre le nomadisme médical, </a:t>
            </a:r>
          </a:p>
          <a:p>
            <a:pPr lvl="1"/>
            <a:r>
              <a:rPr lang="fr-F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organisation du temps de travail à l’hôpital , transmissions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fr-F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qualité des ordonnances de sortie et observance thérapeutique après l’hospitalisation</a:t>
            </a:r>
          </a:p>
          <a:p>
            <a:pPr lvl="1"/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</a:rPr>
              <a:t>charge en soins</a:t>
            </a:r>
          </a:p>
          <a:p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fr-FR" sz="2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 tous ces sujets on peut envisager</a:t>
            </a:r>
          </a:p>
          <a:p>
            <a:pPr lvl="1"/>
            <a:r>
              <a:rPr lang="fr-FR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études épidémiologiques via les </a:t>
            </a:r>
            <a:r>
              <a:rPr lang="fr-FR" sz="2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entrepots</a:t>
            </a:r>
            <a:r>
              <a:rPr lang="fr-FR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données hospitaliers ou le SNDS</a:t>
            </a:r>
          </a:p>
          <a:p>
            <a:pPr lvl="1"/>
            <a:r>
              <a:rPr lang="fr-FR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études comparatives observationnelles (évaluation des pratiques ou études diagnostiques)</a:t>
            </a:r>
          </a:p>
          <a:p>
            <a:pPr lvl="1"/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essais thérapeutiques, médicamenteux ou non, prospectifs ou rétrospectifs émulés   </a:t>
            </a:r>
          </a:p>
          <a:p>
            <a:pPr lvl="1"/>
            <a:r>
              <a:rPr lang="fr-FR" sz="2600" dirty="0">
                <a:latin typeface="Calibri" panose="020F0502020204030204" pitchFamily="34" charset="0"/>
                <a:ea typeface="Calibri" panose="020F0502020204030204" pitchFamily="34" charset="0"/>
              </a:rPr>
              <a:t>é</a:t>
            </a:r>
            <a:r>
              <a:rPr lang="fr-FR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tudes qualitatives et études en sciences humaines et sociales</a:t>
            </a:r>
          </a:p>
          <a:p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sz="20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96E9A12-D2F3-4EAD-A452-0AB61AEFF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33350"/>
            <a:ext cx="10515600" cy="1325563"/>
          </a:xfrm>
        </p:spPr>
        <p:txBody>
          <a:bodyPr/>
          <a:lstStyle/>
          <a:p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</a:rPr>
              <a:t>T</a:t>
            </a:r>
            <a:r>
              <a:rPr lang="fr-FR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hèmes de recherche possibles 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933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6E9A12-D2F3-4EAD-A452-0AB61AEFF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110" y="166253"/>
            <a:ext cx="10515600" cy="1325563"/>
          </a:xfrm>
        </p:spPr>
        <p:txBody>
          <a:bodyPr/>
          <a:lstStyle/>
          <a:p>
            <a:r>
              <a:rPr lang="fr-FR" b="1" dirty="0"/>
              <a:t>Objectifs du groupe FREMIR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000CC-EFAD-4530-A7AA-F378BD64B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682" y="1242435"/>
            <a:ext cx="10515600" cy="5594782"/>
          </a:xfrm>
        </p:spPr>
        <p:txBody>
          <a:bodyPr>
            <a:noAutofit/>
          </a:bodyPr>
          <a:lstStyle/>
          <a:p>
            <a:pPr lvl="1"/>
            <a:endParaRPr lang="fr-F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</a:rPr>
              <a:t>Monter des projets de recherche de grande qualité méthodologique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</a:rPr>
              <a:t>répondant à des problèmes cliniques fréquents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</a:rPr>
              <a:t>faisables (temps humain correctement financé, données exploitables) 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</a:rPr>
              <a:t>grands effectifs et multicentriques</a:t>
            </a:r>
          </a:p>
          <a:p>
            <a:endParaRPr lang="fr-F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</a:rPr>
              <a:t>T</a:t>
            </a: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rouver des financements à la hauteur de ces projets</a:t>
            </a:r>
          </a:p>
          <a:p>
            <a:pPr lvl="1"/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veille d’appels à projets compatibles avec cette recherche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</a:rPr>
              <a:t>avis méthodologique pour améliorer les projets avant soumission</a:t>
            </a:r>
          </a:p>
          <a:p>
            <a:pPr lvl="1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</a:rPr>
              <a:t>projets initialement portés par des investigateurs expérimentés </a:t>
            </a:r>
          </a:p>
          <a:p>
            <a:pPr marL="742950" lvl="2" indent="-285750">
              <a:spcBef>
                <a:spcPts val="1000"/>
              </a:spcBef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8600" lvl="1">
              <a:spcBef>
                <a:spcPts val="1000"/>
              </a:spcBef>
            </a:pPr>
            <a:r>
              <a:rPr lang="fr-FR" b="1" dirty="0">
                <a:latin typeface="Calibri" panose="020F0502020204030204" pitchFamily="34" charset="0"/>
                <a:ea typeface="Calibri" panose="020F0502020204030204" pitchFamily="34" charset="0"/>
              </a:rPr>
              <a:t>Inciter les jeunes internistes à se former à cette recherche</a:t>
            </a:r>
          </a:p>
          <a:p>
            <a:pPr marL="685800" lvl="2">
              <a:spcBef>
                <a:spcPts val="1000"/>
              </a:spcBef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</a:rPr>
              <a:t>Masters de santé publique, statistiques, informatique médicale :       liste de sujets/labo</a:t>
            </a:r>
          </a:p>
          <a:p>
            <a:pPr marL="685800" lvl="2">
              <a:spcBef>
                <a:spcPts val="1000"/>
              </a:spcBef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</a:rPr>
              <a:t>Masters de sciences humaines et sociales, économie de la santé</a:t>
            </a:r>
          </a:p>
          <a:p>
            <a:pPr marL="228600" lvl="1">
              <a:spcBef>
                <a:spcPts val="1000"/>
              </a:spcBef>
            </a:pPr>
            <a:endParaRPr lang="fr-FR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428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0BF9F-AD10-394C-E7ED-8BCEAD5F2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Leviers d’action pour les CHG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DCB593-4C7E-4166-EA0A-42E2BE6A6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035" y="1771837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Accès à FREMIR </a:t>
            </a:r>
          </a:p>
          <a:p>
            <a:pPr lvl="1"/>
            <a:r>
              <a:rPr lang="fr-FR" sz="2800" dirty="0"/>
              <a:t>consultation méthodologique: RCP FREMIR</a:t>
            </a:r>
          </a:p>
          <a:p>
            <a:pPr lvl="1"/>
            <a:r>
              <a:rPr lang="fr-FR" sz="2800" dirty="0"/>
              <a:t>réseau d’investigateurs en recherche sur les situations fréquentes en MI</a:t>
            </a:r>
          </a:p>
          <a:p>
            <a:endParaRPr lang="fr-FR" dirty="0"/>
          </a:p>
          <a:p>
            <a:r>
              <a:rPr lang="fr-FR" dirty="0"/>
              <a:t>Utilisation de données de soins informatisées non structurées (ex :CRH)</a:t>
            </a:r>
          </a:p>
          <a:p>
            <a:pPr marL="0" indent="0">
              <a:buNone/>
            </a:pPr>
            <a:r>
              <a:rPr lang="fr-FR" dirty="0"/>
              <a:t>Obstacles (transitoires) </a:t>
            </a:r>
          </a:p>
          <a:p>
            <a:pPr lvl="1"/>
            <a:r>
              <a:rPr lang="fr-FR" sz="2800" dirty="0"/>
              <a:t>Réglementaires/</a:t>
            </a:r>
            <a:r>
              <a:rPr lang="fr-FR" sz="2800" dirty="0" err="1"/>
              <a:t>ethiques</a:t>
            </a:r>
            <a:r>
              <a:rPr lang="fr-FR" sz="2800" dirty="0"/>
              <a:t> : accord des patients, anonymisation, transfert de données d’un hôpital à un autre, </a:t>
            </a:r>
          </a:p>
          <a:p>
            <a:pPr lvl="1"/>
            <a:r>
              <a:rPr lang="fr-FR" sz="2800" dirty="0"/>
              <a:t>techniques : entrainement de l’IA à partir de données issues de documents de structures et contenus différents,</a:t>
            </a:r>
          </a:p>
          <a:p>
            <a:pPr lvl="1"/>
            <a:r>
              <a:rPr lang="fr-FR" sz="2800" dirty="0"/>
              <a:t>nécessaire collaboration des services informatiques hospitaliers locaux</a:t>
            </a:r>
          </a:p>
          <a:p>
            <a:endParaRPr lang="fr-FR" dirty="0"/>
          </a:p>
          <a:p>
            <a:r>
              <a:rPr lang="fr-FR" dirty="0"/>
              <a:t>Augmenter le temps dédié à la recherche : convaincre les directions de donner des moyens à la recherche , encouragement financier via SIGAPS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174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EAAD4-C9B2-F361-DF81-802760DCD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5FBCC0-3EC3-D768-637F-6604978DF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8907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Exemple d’études en cours</a:t>
            </a:r>
            <a:br>
              <a:rPr lang="fr-FR" b="1" dirty="0"/>
            </a:br>
            <a:r>
              <a:rPr lang="fr-FR" b="1" dirty="0"/>
              <a:t>via FREMIR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D104FF-0449-7304-2C45-58194BD4E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035" y="213639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Caractérisation des patients hospitalisés en médecine interne en provenance de la réanimation vs urgences  (C. Leroux, C. </a:t>
            </a:r>
            <a:r>
              <a:rPr lang="fr-FR" dirty="0" err="1"/>
              <a:t>Gerardin</a:t>
            </a:r>
            <a:r>
              <a:rPr lang="fr-FR" dirty="0"/>
              <a:t>) : analyse des CRH par l’IA</a:t>
            </a:r>
          </a:p>
          <a:p>
            <a:r>
              <a:rPr lang="fr-FR" dirty="0"/>
              <a:t>Mesure de la charge en soins dans les services de médecine interne vs autres spécialité : analyse par l’IA des transmissions des IDE et des pancartes informatisées (</a:t>
            </a:r>
            <a:r>
              <a:rPr lang="fr-FR" dirty="0" err="1"/>
              <a:t>J.Leblanc</a:t>
            </a:r>
            <a:r>
              <a:rPr lang="fr-FR" dirty="0"/>
              <a:t>, C. </a:t>
            </a:r>
            <a:r>
              <a:rPr lang="fr-FR" dirty="0" err="1"/>
              <a:t>Gerardin</a:t>
            </a:r>
            <a:r>
              <a:rPr lang="fr-FR" dirty="0"/>
              <a:t>)</a:t>
            </a:r>
          </a:p>
          <a:p>
            <a:r>
              <a:rPr lang="fr-FR" dirty="0"/>
              <a:t>Effet de l’utilisation de fiches standardisées de préparation des sorties sur la charge mentale des internes en médecine interne : essai randomisé contrôlé (C. </a:t>
            </a:r>
            <a:r>
              <a:rPr lang="fr-FR" dirty="0" err="1"/>
              <a:t>Vons</a:t>
            </a:r>
            <a:r>
              <a:rPr lang="fr-FR" dirty="0"/>
              <a:t>, A. </a:t>
            </a:r>
            <a:r>
              <a:rPr lang="fr-FR" dirty="0" err="1"/>
              <a:t>Bourgarit</a:t>
            </a:r>
            <a:r>
              <a:rPr lang="fr-FR" dirty="0"/>
              <a:t>)</a:t>
            </a:r>
          </a:p>
          <a:p>
            <a:r>
              <a:rPr lang="fr-FR" dirty="0"/>
              <a:t>Efficacité d’une intervention coconstruite avec les soignants pour améliorer la qualité du sommeil des patients hospitalisés en médecine interne  : essai interventionnel  comparatif en </a:t>
            </a:r>
            <a:r>
              <a:rPr lang="fr-FR" dirty="0" err="1"/>
              <a:t>step</a:t>
            </a:r>
            <a:r>
              <a:rPr lang="fr-FR" dirty="0"/>
              <a:t>-wedge (</a:t>
            </a:r>
            <a:r>
              <a:rPr lang="fr-FR" dirty="0" err="1"/>
              <a:t>A.Castro</a:t>
            </a:r>
            <a:r>
              <a:rPr lang="fr-FR" dirty="0"/>
              <a:t>, </a:t>
            </a:r>
            <a:r>
              <a:rPr lang="fr-FR" dirty="0" err="1"/>
              <a:t>B.Ranque</a:t>
            </a:r>
            <a:r>
              <a:rPr lang="fr-FR" dirty="0"/>
              <a:t>)</a:t>
            </a:r>
          </a:p>
          <a:p>
            <a:r>
              <a:rPr lang="fr-FR" dirty="0"/>
              <a:t>Etude médico-économique de la consommation de soins et d’</a:t>
            </a:r>
            <a:r>
              <a:rPr lang="fr-FR" dirty="0" err="1"/>
              <a:t>arret</a:t>
            </a:r>
            <a:r>
              <a:rPr lang="fr-FR" dirty="0"/>
              <a:t> de travail avant et après intervention multidisciplinaire dans le COVID long: étude SNDS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74931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656</Words>
  <Application>Microsoft Office PowerPoint</Application>
  <PresentationFormat>Grand écran</PresentationFormat>
  <Paragraphs>78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Recherche en situations fréquentes en CHG</vt:lpstr>
      <vt:lpstr>La recherche en situations fréquentes en MI</vt:lpstr>
      <vt:lpstr>Thèmes de recherche possibles (1)</vt:lpstr>
      <vt:lpstr>Thèmes de recherche possibles (2)</vt:lpstr>
      <vt:lpstr>Objectifs du groupe FREMIR</vt:lpstr>
      <vt:lpstr>Leviers d’action pour les CHG</vt:lpstr>
      <vt:lpstr>Exemple d’études en cours via FREMIR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RANQUE Brigitte</dc:creator>
  <cp:lastModifiedBy>Brigitte Ranque</cp:lastModifiedBy>
  <cp:revision>58</cp:revision>
  <dcterms:created xsi:type="dcterms:W3CDTF">2024-03-04T09:16:12Z</dcterms:created>
  <dcterms:modified xsi:type="dcterms:W3CDTF">2025-09-17T19:02:07Z</dcterms:modified>
</cp:coreProperties>
</file>