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74"/>
    <a:srgbClr val="2795B5"/>
    <a:srgbClr val="BEDEE3"/>
    <a:srgbClr val="E8336E"/>
    <a:srgbClr val="E531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76"/>
    <p:restoredTop sz="94668"/>
  </p:normalViewPr>
  <p:slideViewPr>
    <p:cSldViewPr>
      <p:cViewPr varScale="1">
        <p:scale>
          <a:sx n="79" d="100"/>
          <a:sy n="79" d="100"/>
        </p:scale>
        <p:origin x="952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BB5ACD-9988-49BB-891D-046189BC434D}" type="datetimeFigureOut">
              <a:rPr lang="fr-FR" smtClean="0"/>
              <a:t>13/01/2022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D2756-A3F7-43C1-928E-79B88583D7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4522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840002"/>
            <a:ext cx="9144000" cy="3034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9144000" cy="1113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95636" y="3291830"/>
            <a:ext cx="6552728" cy="648072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95636" y="2103699"/>
            <a:ext cx="6552728" cy="1102519"/>
          </a:xfrm>
        </p:spPr>
        <p:txBody>
          <a:bodyPr>
            <a:normAutofit/>
          </a:bodyPr>
          <a:lstStyle>
            <a:lvl1pPr algn="ctr">
              <a:defRPr sz="4800" b="0">
                <a:solidFill>
                  <a:srgbClr val="003374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2" name="Line 12"/>
          <p:cNvSpPr>
            <a:spLocks noChangeShapeType="1"/>
          </p:cNvSpPr>
          <p:nvPr userDrawn="1"/>
        </p:nvSpPr>
        <p:spPr bwMode="auto">
          <a:xfrm>
            <a:off x="3568120" y="415357"/>
            <a:ext cx="5036328" cy="0"/>
          </a:xfrm>
          <a:prstGeom prst="line">
            <a:avLst/>
          </a:prstGeom>
          <a:noFill/>
          <a:ln w="38100">
            <a:solidFill>
              <a:srgbClr val="BEDEE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3" name="Line 13"/>
          <p:cNvSpPr>
            <a:spLocks noChangeShapeType="1"/>
          </p:cNvSpPr>
          <p:nvPr userDrawn="1"/>
        </p:nvSpPr>
        <p:spPr bwMode="auto">
          <a:xfrm>
            <a:off x="3740210" y="453485"/>
            <a:ext cx="5080262" cy="0"/>
          </a:xfrm>
          <a:prstGeom prst="line">
            <a:avLst/>
          </a:prstGeom>
          <a:noFill/>
          <a:ln w="38100">
            <a:solidFill>
              <a:srgbClr val="2795B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7" name="Line 14"/>
          <p:cNvSpPr>
            <a:spLocks noChangeShapeType="1"/>
          </p:cNvSpPr>
          <p:nvPr userDrawn="1"/>
        </p:nvSpPr>
        <p:spPr bwMode="auto">
          <a:xfrm>
            <a:off x="3888685" y="492452"/>
            <a:ext cx="5104101" cy="0"/>
          </a:xfrm>
          <a:prstGeom prst="line">
            <a:avLst/>
          </a:prstGeom>
          <a:noFill/>
          <a:ln w="38100">
            <a:solidFill>
              <a:srgbClr val="00337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 userDrawn="1"/>
        </p:nvSpPr>
        <p:spPr>
          <a:xfrm>
            <a:off x="7020272" y="4948014"/>
            <a:ext cx="1800200" cy="1954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Line 12"/>
          <p:cNvSpPr>
            <a:spLocks noChangeShapeType="1"/>
          </p:cNvSpPr>
          <p:nvPr userDrawn="1"/>
        </p:nvSpPr>
        <p:spPr bwMode="auto">
          <a:xfrm>
            <a:off x="715236" y="4936119"/>
            <a:ext cx="8237207" cy="0"/>
          </a:xfrm>
          <a:prstGeom prst="line">
            <a:avLst/>
          </a:prstGeom>
          <a:noFill/>
          <a:ln w="38100">
            <a:solidFill>
              <a:srgbClr val="BEDEE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8" name="Line 13"/>
          <p:cNvSpPr>
            <a:spLocks noChangeShapeType="1"/>
          </p:cNvSpPr>
          <p:nvPr userDrawn="1"/>
        </p:nvSpPr>
        <p:spPr bwMode="auto">
          <a:xfrm>
            <a:off x="539552" y="4969070"/>
            <a:ext cx="8280920" cy="0"/>
          </a:xfrm>
          <a:prstGeom prst="line">
            <a:avLst/>
          </a:prstGeom>
          <a:noFill/>
          <a:ln w="38100">
            <a:solidFill>
              <a:srgbClr val="2795B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9" name="Line 14"/>
          <p:cNvSpPr>
            <a:spLocks noChangeShapeType="1"/>
          </p:cNvSpPr>
          <p:nvPr userDrawn="1"/>
        </p:nvSpPr>
        <p:spPr bwMode="auto">
          <a:xfrm>
            <a:off x="395538" y="5002020"/>
            <a:ext cx="8208913" cy="0"/>
          </a:xfrm>
          <a:prstGeom prst="line">
            <a:avLst/>
          </a:prstGeom>
          <a:noFill/>
          <a:ln w="38100">
            <a:solidFill>
              <a:srgbClr val="00337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18" name="Imag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14215"/>
            <a:ext cx="1728192" cy="1501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979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043608" y="897564"/>
            <a:ext cx="8100392" cy="378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403649" y="195487"/>
            <a:ext cx="2088232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dirty="0"/>
              <a:t>Modifiez le style du titre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95487"/>
            <a:ext cx="5111750" cy="43991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03648" y="1076327"/>
            <a:ext cx="2088232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B8B9-1AF4-4CDC-852F-6ADCB31EA5BE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6948488" y="4893470"/>
            <a:ext cx="1295400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1" name="Espace réservé du contenu 12"/>
          <p:cNvSpPr>
            <a:spLocks noGrp="1"/>
          </p:cNvSpPr>
          <p:nvPr>
            <p:ph sz="quarter" idx="14" hasCustomPrompt="1"/>
          </p:nvPr>
        </p:nvSpPr>
        <p:spPr>
          <a:xfrm>
            <a:off x="2555875" y="4893470"/>
            <a:ext cx="4032250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Oral </a:t>
            </a:r>
            <a:r>
              <a:rPr lang="fr-FR" dirty="0" err="1"/>
              <a:t>presentation</a:t>
            </a:r>
            <a:r>
              <a:rPr lang="fr-FR" dirty="0"/>
              <a:t> xxx</a:t>
            </a:r>
          </a:p>
        </p:txBody>
      </p:sp>
      <p:sp>
        <p:nvSpPr>
          <p:cNvPr id="12" name="Espace réservé du contenu 14"/>
          <p:cNvSpPr>
            <a:spLocks noGrp="1"/>
          </p:cNvSpPr>
          <p:nvPr>
            <p:ph sz="quarter" idx="15" hasCustomPrompt="1"/>
          </p:nvPr>
        </p:nvSpPr>
        <p:spPr>
          <a:xfrm>
            <a:off x="107950" y="4893470"/>
            <a:ext cx="2376488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Study</a:t>
            </a:r>
            <a:r>
              <a:rPr lang="fr-FR" dirty="0"/>
              <a:t> xxx / </a:t>
            </a:r>
            <a:r>
              <a:rPr lang="fr-FR" dirty="0" err="1"/>
              <a:t>Author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8313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043608" y="897564"/>
            <a:ext cx="8100392" cy="378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B8B9-1AF4-4CDC-852F-6ADCB31EA5BE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6948488" y="4893470"/>
            <a:ext cx="1295400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1" name="Espace réservé du contenu 12"/>
          <p:cNvSpPr>
            <a:spLocks noGrp="1"/>
          </p:cNvSpPr>
          <p:nvPr>
            <p:ph sz="quarter" idx="14" hasCustomPrompt="1"/>
          </p:nvPr>
        </p:nvSpPr>
        <p:spPr>
          <a:xfrm>
            <a:off x="2555875" y="4893470"/>
            <a:ext cx="4032250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Oral </a:t>
            </a:r>
            <a:r>
              <a:rPr lang="fr-FR" dirty="0" err="1"/>
              <a:t>presentation</a:t>
            </a:r>
            <a:r>
              <a:rPr lang="fr-FR" dirty="0"/>
              <a:t> xxx</a:t>
            </a:r>
          </a:p>
        </p:txBody>
      </p:sp>
      <p:sp>
        <p:nvSpPr>
          <p:cNvPr id="12" name="Espace réservé du contenu 14"/>
          <p:cNvSpPr>
            <a:spLocks noGrp="1"/>
          </p:cNvSpPr>
          <p:nvPr>
            <p:ph sz="quarter" idx="15" hasCustomPrompt="1"/>
          </p:nvPr>
        </p:nvSpPr>
        <p:spPr>
          <a:xfrm>
            <a:off x="107950" y="4893470"/>
            <a:ext cx="2376488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Study</a:t>
            </a:r>
            <a:r>
              <a:rPr lang="fr-FR" dirty="0"/>
              <a:t> xxx / </a:t>
            </a:r>
            <a:r>
              <a:rPr lang="fr-FR" dirty="0" err="1"/>
              <a:t>Author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9144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B8B9-1AF4-4CDC-852F-6ADCB31EA5BE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6948488" y="4893470"/>
            <a:ext cx="1295400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9" name="Espace réservé du contenu 12"/>
          <p:cNvSpPr>
            <a:spLocks noGrp="1"/>
          </p:cNvSpPr>
          <p:nvPr>
            <p:ph sz="quarter" idx="14" hasCustomPrompt="1"/>
          </p:nvPr>
        </p:nvSpPr>
        <p:spPr>
          <a:xfrm>
            <a:off x="2555875" y="4893470"/>
            <a:ext cx="4032250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Oral </a:t>
            </a:r>
            <a:r>
              <a:rPr lang="fr-FR" dirty="0" err="1"/>
              <a:t>presentation</a:t>
            </a:r>
            <a:r>
              <a:rPr lang="fr-FR" dirty="0"/>
              <a:t> xxx</a:t>
            </a:r>
          </a:p>
        </p:txBody>
      </p:sp>
      <p:sp>
        <p:nvSpPr>
          <p:cNvPr id="10" name="Espace réservé du contenu 14"/>
          <p:cNvSpPr>
            <a:spLocks noGrp="1"/>
          </p:cNvSpPr>
          <p:nvPr>
            <p:ph sz="quarter" idx="15" hasCustomPrompt="1"/>
          </p:nvPr>
        </p:nvSpPr>
        <p:spPr>
          <a:xfrm>
            <a:off x="107950" y="4893470"/>
            <a:ext cx="2376488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Study</a:t>
            </a:r>
            <a:r>
              <a:rPr lang="fr-FR" dirty="0"/>
              <a:t> xxx / </a:t>
            </a:r>
            <a:r>
              <a:rPr lang="fr-FR" dirty="0" err="1"/>
              <a:t>Author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2849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043608" y="897564"/>
            <a:ext cx="8100392" cy="378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B8B9-1AF4-4CDC-852F-6ADCB31EA5BE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6948488" y="4893470"/>
            <a:ext cx="1295400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0" name="Espace réservé du contenu 12"/>
          <p:cNvSpPr>
            <a:spLocks noGrp="1"/>
          </p:cNvSpPr>
          <p:nvPr>
            <p:ph sz="quarter" idx="14" hasCustomPrompt="1"/>
          </p:nvPr>
        </p:nvSpPr>
        <p:spPr>
          <a:xfrm>
            <a:off x="2555875" y="4893470"/>
            <a:ext cx="4032250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Oral </a:t>
            </a:r>
            <a:r>
              <a:rPr lang="fr-FR" dirty="0" err="1"/>
              <a:t>presentation</a:t>
            </a:r>
            <a:r>
              <a:rPr lang="fr-FR" dirty="0"/>
              <a:t> xxx</a:t>
            </a:r>
          </a:p>
        </p:txBody>
      </p:sp>
      <p:sp>
        <p:nvSpPr>
          <p:cNvPr id="11" name="Espace réservé du contenu 14"/>
          <p:cNvSpPr>
            <a:spLocks noGrp="1"/>
          </p:cNvSpPr>
          <p:nvPr>
            <p:ph sz="quarter" idx="15" hasCustomPrompt="1"/>
          </p:nvPr>
        </p:nvSpPr>
        <p:spPr>
          <a:xfrm>
            <a:off x="107950" y="4893470"/>
            <a:ext cx="2376488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Study</a:t>
            </a:r>
            <a:r>
              <a:rPr lang="fr-FR" dirty="0"/>
              <a:t> xxx / </a:t>
            </a:r>
            <a:r>
              <a:rPr lang="fr-FR" dirty="0" err="1"/>
              <a:t>Author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7349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B8B9-1AF4-4CDC-852F-6ADCB31EA5B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6948488" y="4893470"/>
            <a:ext cx="1295400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14" hasCustomPrompt="1"/>
          </p:nvPr>
        </p:nvSpPr>
        <p:spPr>
          <a:xfrm>
            <a:off x="2555875" y="4893470"/>
            <a:ext cx="4032250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Oral </a:t>
            </a:r>
            <a:r>
              <a:rPr lang="fr-FR" dirty="0" err="1"/>
              <a:t>presentation</a:t>
            </a:r>
            <a:r>
              <a:rPr lang="fr-FR" dirty="0"/>
              <a:t> xxx</a:t>
            </a:r>
          </a:p>
        </p:txBody>
      </p:sp>
      <p:sp>
        <p:nvSpPr>
          <p:cNvPr id="15" name="Espace réservé du contenu 14"/>
          <p:cNvSpPr>
            <a:spLocks noGrp="1"/>
          </p:cNvSpPr>
          <p:nvPr>
            <p:ph sz="quarter" idx="15" hasCustomPrompt="1"/>
          </p:nvPr>
        </p:nvSpPr>
        <p:spPr>
          <a:xfrm>
            <a:off x="107950" y="4893470"/>
            <a:ext cx="2376488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Study</a:t>
            </a:r>
            <a:r>
              <a:rPr lang="fr-FR" dirty="0"/>
              <a:t> xxx / </a:t>
            </a:r>
            <a:r>
              <a:rPr lang="fr-FR" dirty="0" err="1"/>
              <a:t>Author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9586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B8B9-1AF4-4CDC-852F-6ADCB31EA5BE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1043608" y="897564"/>
            <a:ext cx="8100392" cy="378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6948488" y="4893470"/>
            <a:ext cx="1295400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0" name="Espace réservé du contenu 12"/>
          <p:cNvSpPr>
            <a:spLocks noGrp="1"/>
          </p:cNvSpPr>
          <p:nvPr>
            <p:ph sz="quarter" idx="14" hasCustomPrompt="1"/>
          </p:nvPr>
        </p:nvSpPr>
        <p:spPr>
          <a:xfrm>
            <a:off x="2555875" y="4893470"/>
            <a:ext cx="4032250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Oral </a:t>
            </a:r>
            <a:r>
              <a:rPr lang="fr-FR" dirty="0" err="1"/>
              <a:t>presentation</a:t>
            </a:r>
            <a:r>
              <a:rPr lang="fr-FR" dirty="0"/>
              <a:t> xxx</a:t>
            </a:r>
          </a:p>
        </p:txBody>
      </p:sp>
      <p:sp>
        <p:nvSpPr>
          <p:cNvPr id="11" name="Espace réservé du contenu 14"/>
          <p:cNvSpPr>
            <a:spLocks noGrp="1"/>
          </p:cNvSpPr>
          <p:nvPr>
            <p:ph sz="quarter" idx="15" hasCustomPrompt="1"/>
          </p:nvPr>
        </p:nvSpPr>
        <p:spPr>
          <a:xfrm>
            <a:off x="107950" y="4893470"/>
            <a:ext cx="2376488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Study</a:t>
            </a:r>
            <a:r>
              <a:rPr lang="fr-FR" dirty="0"/>
              <a:t> xxx / </a:t>
            </a:r>
            <a:r>
              <a:rPr lang="fr-FR" dirty="0" err="1"/>
              <a:t>Author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01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B8B9-1AF4-4CDC-852F-6ADCB31EA5BE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6948488" y="4893470"/>
            <a:ext cx="1295400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0" name="Espace réservé du contenu 12"/>
          <p:cNvSpPr>
            <a:spLocks noGrp="1"/>
          </p:cNvSpPr>
          <p:nvPr>
            <p:ph sz="quarter" idx="14" hasCustomPrompt="1"/>
          </p:nvPr>
        </p:nvSpPr>
        <p:spPr>
          <a:xfrm>
            <a:off x="2555875" y="4893470"/>
            <a:ext cx="4032250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Oral </a:t>
            </a:r>
            <a:r>
              <a:rPr lang="fr-FR" dirty="0" err="1"/>
              <a:t>presentation</a:t>
            </a:r>
            <a:r>
              <a:rPr lang="fr-FR" dirty="0"/>
              <a:t> xxx</a:t>
            </a:r>
          </a:p>
        </p:txBody>
      </p:sp>
      <p:sp>
        <p:nvSpPr>
          <p:cNvPr id="11" name="Espace réservé du contenu 14"/>
          <p:cNvSpPr>
            <a:spLocks noGrp="1"/>
          </p:cNvSpPr>
          <p:nvPr>
            <p:ph sz="quarter" idx="15" hasCustomPrompt="1"/>
          </p:nvPr>
        </p:nvSpPr>
        <p:spPr>
          <a:xfrm>
            <a:off x="107950" y="4893470"/>
            <a:ext cx="2376488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Study</a:t>
            </a:r>
            <a:r>
              <a:rPr lang="fr-FR" dirty="0"/>
              <a:t> xxx / </a:t>
            </a:r>
            <a:r>
              <a:rPr lang="fr-FR" dirty="0" err="1"/>
              <a:t>Author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0518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B8B9-1AF4-4CDC-852F-6ADCB31EA5B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6948488" y="4893470"/>
            <a:ext cx="1295400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2" name="Espace réservé du contenu 12"/>
          <p:cNvSpPr>
            <a:spLocks noGrp="1"/>
          </p:cNvSpPr>
          <p:nvPr>
            <p:ph sz="quarter" idx="14" hasCustomPrompt="1"/>
          </p:nvPr>
        </p:nvSpPr>
        <p:spPr>
          <a:xfrm>
            <a:off x="2555875" y="4893470"/>
            <a:ext cx="4032250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Oral </a:t>
            </a:r>
            <a:r>
              <a:rPr lang="fr-FR" dirty="0" err="1"/>
              <a:t>presentation</a:t>
            </a:r>
            <a:r>
              <a:rPr lang="fr-FR" dirty="0"/>
              <a:t> xxx</a:t>
            </a:r>
          </a:p>
        </p:txBody>
      </p:sp>
      <p:sp>
        <p:nvSpPr>
          <p:cNvPr id="13" name="Espace réservé du contenu 14"/>
          <p:cNvSpPr>
            <a:spLocks noGrp="1"/>
          </p:cNvSpPr>
          <p:nvPr>
            <p:ph sz="quarter" idx="15" hasCustomPrompt="1"/>
          </p:nvPr>
        </p:nvSpPr>
        <p:spPr>
          <a:xfrm>
            <a:off x="107950" y="4893470"/>
            <a:ext cx="2376488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Study</a:t>
            </a:r>
            <a:r>
              <a:rPr lang="fr-FR" dirty="0"/>
              <a:t> xxx / </a:t>
            </a:r>
            <a:r>
              <a:rPr lang="fr-FR" dirty="0" err="1"/>
              <a:t>Author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0466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B8B9-1AF4-4CDC-852F-6ADCB31EA5BE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6948488" y="4893470"/>
            <a:ext cx="1295400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8" name="Espace réservé du contenu 12"/>
          <p:cNvSpPr>
            <a:spLocks noGrp="1"/>
          </p:cNvSpPr>
          <p:nvPr>
            <p:ph sz="quarter" idx="14" hasCustomPrompt="1"/>
          </p:nvPr>
        </p:nvSpPr>
        <p:spPr>
          <a:xfrm>
            <a:off x="2555875" y="4893470"/>
            <a:ext cx="4032250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Oral </a:t>
            </a:r>
            <a:r>
              <a:rPr lang="fr-FR" dirty="0" err="1"/>
              <a:t>presentation</a:t>
            </a:r>
            <a:r>
              <a:rPr lang="fr-FR" dirty="0"/>
              <a:t> xxx</a:t>
            </a:r>
          </a:p>
        </p:txBody>
      </p:sp>
      <p:sp>
        <p:nvSpPr>
          <p:cNvPr id="9" name="Espace réservé du contenu 14"/>
          <p:cNvSpPr>
            <a:spLocks noGrp="1"/>
          </p:cNvSpPr>
          <p:nvPr>
            <p:ph sz="quarter" idx="15" hasCustomPrompt="1"/>
          </p:nvPr>
        </p:nvSpPr>
        <p:spPr>
          <a:xfrm>
            <a:off x="107950" y="4893470"/>
            <a:ext cx="2376488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Study</a:t>
            </a:r>
            <a:r>
              <a:rPr lang="fr-FR" dirty="0"/>
              <a:t> xxx / </a:t>
            </a:r>
            <a:r>
              <a:rPr lang="fr-FR" dirty="0" err="1"/>
              <a:t>Author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6151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B8B9-1AF4-4CDC-852F-6ADCB31EA5BE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6948488" y="4893470"/>
            <a:ext cx="1295400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7" name="Espace réservé du contenu 12"/>
          <p:cNvSpPr>
            <a:spLocks noGrp="1"/>
          </p:cNvSpPr>
          <p:nvPr>
            <p:ph sz="quarter" idx="14" hasCustomPrompt="1"/>
          </p:nvPr>
        </p:nvSpPr>
        <p:spPr>
          <a:xfrm>
            <a:off x="2555875" y="4893470"/>
            <a:ext cx="4032250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Oral </a:t>
            </a:r>
            <a:r>
              <a:rPr lang="fr-FR" dirty="0" err="1"/>
              <a:t>presentation</a:t>
            </a:r>
            <a:r>
              <a:rPr lang="fr-FR" dirty="0"/>
              <a:t> xxx</a:t>
            </a:r>
          </a:p>
        </p:txBody>
      </p:sp>
      <p:sp>
        <p:nvSpPr>
          <p:cNvPr id="8" name="Espace réservé du contenu 14"/>
          <p:cNvSpPr>
            <a:spLocks noGrp="1"/>
          </p:cNvSpPr>
          <p:nvPr>
            <p:ph sz="quarter" idx="15" hasCustomPrompt="1"/>
          </p:nvPr>
        </p:nvSpPr>
        <p:spPr>
          <a:xfrm>
            <a:off x="107950" y="4893470"/>
            <a:ext cx="2376488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Study</a:t>
            </a:r>
            <a:r>
              <a:rPr lang="fr-FR" dirty="0"/>
              <a:t> xxx / </a:t>
            </a:r>
            <a:r>
              <a:rPr lang="fr-FR" dirty="0" err="1"/>
              <a:t>Author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099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B8B9-1AF4-4CDC-852F-6ADCB31EA5BE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Rectangle 4"/>
          <p:cNvSpPr/>
          <p:nvPr userDrawn="1"/>
        </p:nvSpPr>
        <p:spPr>
          <a:xfrm>
            <a:off x="1043608" y="897564"/>
            <a:ext cx="8100392" cy="378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6948488" y="4893470"/>
            <a:ext cx="1295400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8" name="Espace réservé du contenu 12"/>
          <p:cNvSpPr>
            <a:spLocks noGrp="1"/>
          </p:cNvSpPr>
          <p:nvPr>
            <p:ph sz="quarter" idx="14" hasCustomPrompt="1"/>
          </p:nvPr>
        </p:nvSpPr>
        <p:spPr>
          <a:xfrm>
            <a:off x="2555875" y="4893470"/>
            <a:ext cx="4032250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Oral </a:t>
            </a:r>
            <a:r>
              <a:rPr lang="fr-FR" dirty="0" err="1"/>
              <a:t>presentation</a:t>
            </a:r>
            <a:r>
              <a:rPr lang="fr-FR" dirty="0"/>
              <a:t> xxx</a:t>
            </a:r>
          </a:p>
        </p:txBody>
      </p:sp>
      <p:sp>
        <p:nvSpPr>
          <p:cNvPr id="9" name="Espace réservé du contenu 14"/>
          <p:cNvSpPr>
            <a:spLocks noGrp="1"/>
          </p:cNvSpPr>
          <p:nvPr>
            <p:ph sz="quarter" idx="15" hasCustomPrompt="1"/>
          </p:nvPr>
        </p:nvSpPr>
        <p:spPr>
          <a:xfrm>
            <a:off x="107950" y="4893470"/>
            <a:ext cx="2376488" cy="25003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Study</a:t>
            </a:r>
            <a:r>
              <a:rPr lang="fr-FR" dirty="0"/>
              <a:t> xxx / </a:t>
            </a:r>
            <a:r>
              <a:rPr lang="fr-FR" dirty="0" err="1"/>
              <a:t>Author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919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043608" y="897564"/>
            <a:ext cx="8100392" cy="378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 userDrawn="1"/>
        </p:nvSpPr>
        <p:spPr>
          <a:xfrm>
            <a:off x="0" y="4840002"/>
            <a:ext cx="9144000" cy="3034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14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6588224" y="4894010"/>
            <a:ext cx="2555776" cy="249493"/>
          </a:xfrm>
          <a:prstGeom prst="rect">
            <a:avLst/>
          </a:prstGeom>
          <a:solidFill>
            <a:srgbClr val="BEDE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-1" y="4894012"/>
            <a:ext cx="2555777" cy="249491"/>
          </a:xfrm>
          <a:prstGeom prst="rect">
            <a:avLst/>
          </a:prstGeom>
          <a:solidFill>
            <a:srgbClr val="0033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b="0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403648" y="205979"/>
            <a:ext cx="7283152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2555780" y="4894010"/>
            <a:ext cx="4032447" cy="249492"/>
          </a:xfrm>
          <a:prstGeom prst="rect">
            <a:avLst/>
          </a:prstGeom>
          <a:solidFill>
            <a:srgbClr val="279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b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492012" y="4894008"/>
            <a:ext cx="616495" cy="249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fld id="{675AB8B9-1AF4-4CDC-852F-6ADCB31EA5BE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23" name="Groupe 22"/>
          <p:cNvGrpSpPr/>
          <p:nvPr userDrawn="1"/>
        </p:nvGrpSpPr>
        <p:grpSpPr>
          <a:xfrm>
            <a:off x="1115619" y="986085"/>
            <a:ext cx="7488833" cy="65878"/>
            <a:chOff x="1115616" y="1314779"/>
            <a:chExt cx="7488833" cy="87837"/>
          </a:xfrm>
        </p:grpSpPr>
        <p:sp>
          <p:nvSpPr>
            <p:cNvPr id="19" name="Line 12"/>
            <p:cNvSpPr>
              <a:spLocks noChangeShapeType="1"/>
            </p:cNvSpPr>
            <p:nvPr userDrawn="1"/>
          </p:nvSpPr>
          <p:spPr bwMode="auto">
            <a:xfrm>
              <a:off x="1115616" y="1314779"/>
              <a:ext cx="7200801" cy="0"/>
            </a:xfrm>
            <a:prstGeom prst="line">
              <a:avLst/>
            </a:prstGeom>
            <a:noFill/>
            <a:ln w="25400">
              <a:solidFill>
                <a:srgbClr val="BEDEE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" name="Line 13"/>
            <p:cNvSpPr>
              <a:spLocks noChangeShapeType="1"/>
            </p:cNvSpPr>
            <p:nvPr userDrawn="1"/>
          </p:nvSpPr>
          <p:spPr bwMode="auto">
            <a:xfrm>
              <a:off x="1259632" y="1359969"/>
              <a:ext cx="7200801" cy="0"/>
            </a:xfrm>
            <a:prstGeom prst="line">
              <a:avLst/>
            </a:prstGeom>
            <a:noFill/>
            <a:ln w="28575">
              <a:solidFill>
                <a:srgbClr val="2795B5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" name="Line 14"/>
            <p:cNvSpPr>
              <a:spLocks noChangeShapeType="1"/>
            </p:cNvSpPr>
            <p:nvPr userDrawn="1"/>
          </p:nvSpPr>
          <p:spPr bwMode="auto">
            <a:xfrm>
              <a:off x="1403649" y="1402616"/>
              <a:ext cx="7200800" cy="0"/>
            </a:xfrm>
            <a:prstGeom prst="line">
              <a:avLst/>
            </a:prstGeom>
            <a:noFill/>
            <a:ln w="28575">
              <a:solidFill>
                <a:srgbClr val="003374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3" name="Espace réservé du contenu 14"/>
          <p:cNvSpPr txBox="1">
            <a:spLocks/>
          </p:cNvSpPr>
          <p:nvPr userDrawn="1"/>
        </p:nvSpPr>
        <p:spPr>
          <a:xfrm>
            <a:off x="107950" y="4893470"/>
            <a:ext cx="2376488" cy="250031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4" name="Espace réservé du contenu 12"/>
          <p:cNvSpPr txBox="1">
            <a:spLocks/>
          </p:cNvSpPr>
          <p:nvPr userDrawn="1"/>
        </p:nvSpPr>
        <p:spPr>
          <a:xfrm>
            <a:off x="2555875" y="4893470"/>
            <a:ext cx="4032250" cy="250031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5" name="Espace réservé du contenu 10"/>
          <p:cNvSpPr txBox="1">
            <a:spLocks/>
          </p:cNvSpPr>
          <p:nvPr userDrawn="1"/>
        </p:nvSpPr>
        <p:spPr>
          <a:xfrm>
            <a:off x="6948488" y="4893470"/>
            <a:ext cx="1295400" cy="250031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16" name="Espace réservé du contenu 10"/>
          <p:cNvSpPr txBox="1">
            <a:spLocks/>
          </p:cNvSpPr>
          <p:nvPr userDrawn="1"/>
        </p:nvSpPr>
        <p:spPr>
          <a:xfrm>
            <a:off x="7100888" y="4894010"/>
            <a:ext cx="1295400" cy="250031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pic>
        <p:nvPicPr>
          <p:cNvPr id="17" name="Image 1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995" y="305685"/>
            <a:ext cx="783200" cy="68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579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2" r:id="rId9"/>
    <p:sldLayoutId id="2147483656" r:id="rId10"/>
    <p:sldLayoutId id="2147483657" r:id="rId11"/>
    <p:sldLayoutId id="2147483658" r:id="rId12"/>
    <p:sldLayoutId id="2147483659" r:id="rId13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b="0" kern="1200">
          <a:solidFill>
            <a:srgbClr val="00337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E8336E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8336E"/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E8336E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E8336E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E8336E"/>
        </a:buClr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1258968" y="3363838"/>
            <a:ext cx="7920880" cy="1368152"/>
          </a:xfrm>
        </p:spPr>
        <p:txBody>
          <a:bodyPr>
            <a:norm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Amélie DELBENDE </a:t>
            </a:r>
            <a:r>
              <a:rPr lang="fr-FR" sz="1400" dirty="0">
                <a:solidFill>
                  <a:schemeClr val="tx1"/>
                </a:solidFill>
              </a:rPr>
              <a:t>(interne en médecine interne), </a:t>
            </a:r>
            <a:r>
              <a:rPr lang="fr-FR" sz="1600" dirty="0">
                <a:solidFill>
                  <a:schemeClr val="tx1"/>
                </a:solidFill>
              </a:rPr>
              <a:t>Dr </a:t>
            </a:r>
            <a:r>
              <a:rPr lang="fr-FR" sz="1600" dirty="0" err="1">
                <a:solidFill>
                  <a:schemeClr val="tx1"/>
                </a:solidFill>
              </a:rPr>
              <a:t>Ailsa</a:t>
            </a:r>
            <a:r>
              <a:rPr lang="fr-FR" sz="1600" dirty="0">
                <a:solidFill>
                  <a:schemeClr val="tx1"/>
                </a:solidFill>
              </a:rPr>
              <a:t> ROBBINS, Dr </a:t>
            </a:r>
            <a:r>
              <a:rPr lang="fr-FR" sz="1600" dirty="0" err="1">
                <a:solidFill>
                  <a:schemeClr val="tx1"/>
                </a:solidFill>
              </a:rPr>
              <a:t>Eric</a:t>
            </a:r>
            <a:r>
              <a:rPr lang="fr-FR" sz="1600" dirty="0">
                <a:solidFill>
                  <a:schemeClr val="tx1"/>
                </a:solidFill>
              </a:rPr>
              <a:t> DUROT</a:t>
            </a:r>
          </a:p>
          <a:p>
            <a:r>
              <a:rPr lang="fr-FR" sz="1600" dirty="0">
                <a:solidFill>
                  <a:schemeClr val="tx1"/>
                </a:solidFill>
              </a:rPr>
              <a:t>Hôpital Robert Debré, CHU de Reims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r>
              <a:rPr lang="fr-FR" sz="1400" dirty="0">
                <a:solidFill>
                  <a:schemeClr val="tx1"/>
                </a:solidFill>
              </a:rPr>
              <a:t>Octobre 2021</a:t>
            </a:r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2102800" y="1198140"/>
            <a:ext cx="6876764" cy="1102519"/>
          </a:xfrm>
        </p:spPr>
        <p:txBody>
          <a:bodyPr>
            <a:noAutofit/>
          </a:bodyPr>
          <a:lstStyle/>
          <a:p>
            <a:r>
              <a:rPr lang="fr-FR" sz="2800" b="1" dirty="0"/>
              <a:t>Appel à observations pour le projet d’étude : </a:t>
            </a:r>
            <a:br>
              <a:rPr lang="fr-FR" sz="2800" b="1" dirty="0"/>
            </a:br>
            <a:r>
              <a:rPr lang="fr-FR" sz="2800" dirty="0"/>
              <a:t>« La neuropathie périphérique </a:t>
            </a:r>
            <a:br>
              <a:rPr lang="fr-FR" sz="2800" dirty="0"/>
            </a:br>
            <a:r>
              <a:rPr lang="fr-FR" sz="2800" dirty="0"/>
              <a:t>présente au diagnostic </a:t>
            </a:r>
            <a:br>
              <a:rPr lang="fr-FR" sz="2800" dirty="0"/>
            </a:br>
            <a:r>
              <a:rPr lang="fr-FR" sz="2800" dirty="0"/>
              <a:t>de lymphome T </a:t>
            </a:r>
            <a:r>
              <a:rPr lang="fr-FR" sz="2800" dirty="0" err="1"/>
              <a:t>angio-immunoblastique</a:t>
            </a:r>
            <a:r>
              <a:rPr lang="fr-FR" sz="2800" dirty="0"/>
              <a:t> »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0" y="3533884"/>
            <a:ext cx="1800200" cy="1198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263E82E0-EA5B-4717-B911-40AD944192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48" y="278557"/>
            <a:ext cx="2123729" cy="157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749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dirty="0"/>
              <a:t>Patients &amp; Méthode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00151"/>
            <a:ext cx="8435280" cy="3394472"/>
          </a:xfrm>
        </p:spPr>
        <p:txBody>
          <a:bodyPr>
            <a:normAutofit fontScale="92500" lnSpcReduction="20000"/>
          </a:bodyPr>
          <a:lstStyle/>
          <a:p>
            <a:r>
              <a:rPr lang="fr-FR" sz="2200" dirty="0"/>
              <a:t>Etude rétrospective multicentrique </a:t>
            </a:r>
          </a:p>
          <a:p>
            <a:r>
              <a:rPr lang="fr-FR" sz="2200" dirty="0"/>
              <a:t>Description des cas de neuropathie périphérique, de leur mécanisme, de leur évolution par rapport aux autres TLAI notamment leur survie, et de la récupération de la neuropathie sous traitement </a:t>
            </a:r>
          </a:p>
          <a:p>
            <a:r>
              <a:rPr lang="fr-FR" sz="2200" dirty="0"/>
              <a:t>Patients recrutés : Appel à observations via LYSA et via la SNFMI. 2 cas rémois. Cas décrits dans la littérature. </a:t>
            </a:r>
          </a:p>
          <a:p>
            <a:r>
              <a:rPr lang="fr-FR" sz="2200" dirty="0"/>
              <a:t>Critères d’inclusion</a:t>
            </a:r>
          </a:p>
          <a:p>
            <a:pPr lvl="1"/>
            <a:r>
              <a:rPr lang="fr-FR" sz="1800" dirty="0"/>
              <a:t>Âge &gt; 18 ans</a:t>
            </a:r>
          </a:p>
          <a:p>
            <a:pPr lvl="1"/>
            <a:r>
              <a:rPr lang="fr-FR" sz="1800" dirty="0"/>
              <a:t>Diagnostic de lymphome T </a:t>
            </a:r>
            <a:r>
              <a:rPr lang="fr-FR" sz="1800" dirty="0" err="1"/>
              <a:t>angio-immunoblastique</a:t>
            </a:r>
            <a:r>
              <a:rPr lang="fr-FR" sz="1800" dirty="0"/>
              <a:t> selon la classification OMS 2016</a:t>
            </a:r>
          </a:p>
          <a:p>
            <a:pPr lvl="1"/>
            <a:r>
              <a:rPr lang="fr-FR" sz="1800" dirty="0"/>
              <a:t>Neuropathie périphérique clinique présente au diagnostic de LTAI, objectivée ou non par ENMG, avec ou sans biopsie nerveuse </a:t>
            </a:r>
          </a:p>
          <a:p>
            <a:pPr marL="457200" lvl="1" indent="0">
              <a:buNone/>
            </a:pPr>
            <a:r>
              <a:rPr lang="fr-FR" sz="1500" dirty="0"/>
              <a:t>						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B8B9-1AF4-4CDC-852F-6ADCB31EA5BE}" type="slidenum">
              <a:rPr lang="fr-FR" smtClean="0"/>
              <a:t>2</a:t>
            </a:fld>
            <a:endParaRPr lang="fr-FR"/>
          </a:p>
        </p:txBody>
      </p:sp>
      <p:sp>
        <p:nvSpPr>
          <p:cNvPr id="10" name="Espace réservé du contenu 7"/>
          <p:cNvSpPr txBox="1">
            <a:spLocks/>
          </p:cNvSpPr>
          <p:nvPr/>
        </p:nvSpPr>
        <p:spPr>
          <a:xfrm>
            <a:off x="2555776" y="4920854"/>
            <a:ext cx="4032250" cy="2500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Appel à observations 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21E56E9-0330-4793-9FEA-6DC855B831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8" y="103803"/>
            <a:ext cx="1224112" cy="909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209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dirty="0"/>
              <a:t>Données recueillies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347614"/>
            <a:ext cx="8568952" cy="3394472"/>
          </a:xfrm>
        </p:spPr>
        <p:txBody>
          <a:bodyPr>
            <a:normAutofit fontScale="92500" lnSpcReduction="2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FR" sz="2000" dirty="0"/>
              <a:t>Description des patients : âge, sexe, antécédents, traitements neurotoxiques antérieurs au diagnostic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FR" sz="2000" dirty="0"/>
              <a:t>Caractéristiques cliniques, biologiques et </a:t>
            </a:r>
            <a:r>
              <a:rPr lang="fr-FR" sz="2000" dirty="0" err="1"/>
              <a:t>scannographiques</a:t>
            </a:r>
            <a:r>
              <a:rPr lang="fr-FR" sz="2000" dirty="0"/>
              <a:t> au diagnostic </a:t>
            </a:r>
          </a:p>
          <a:p>
            <a:r>
              <a:rPr lang="fr-FR" sz="2000" dirty="0"/>
              <a:t>Résultat anatomopathologique de la biopsie ayant mené au diagnostic de TLAI </a:t>
            </a:r>
          </a:p>
          <a:p>
            <a:r>
              <a:rPr lang="fr-FR" sz="2000" dirty="0"/>
              <a:t>Résultat anatomopathologique de la biopsie nerveuse si réalisée </a:t>
            </a:r>
          </a:p>
          <a:p>
            <a:r>
              <a:rPr lang="fr-FR" sz="2000" dirty="0" err="1"/>
              <a:t>Cryoglobuline</a:t>
            </a:r>
            <a:r>
              <a:rPr lang="fr-FR" sz="2000" dirty="0"/>
              <a:t>, anti-MAG, EPS</a:t>
            </a:r>
          </a:p>
          <a:p>
            <a:r>
              <a:rPr lang="fr-FR" sz="2000" dirty="0"/>
              <a:t>ENMG si réalisé. TEP scanner (avec SUV si fixation nerveuse)</a:t>
            </a:r>
          </a:p>
          <a:p>
            <a:r>
              <a:rPr lang="fr-FR" sz="2000" dirty="0"/>
              <a:t>Protocole de chimiothérapie, nombre de lignes </a:t>
            </a:r>
          </a:p>
          <a:p>
            <a:r>
              <a:rPr lang="fr-FR" sz="2000" dirty="0"/>
              <a:t>Réponse du TLAI et de la neuropathie sous traitement</a:t>
            </a:r>
          </a:p>
          <a:p>
            <a:r>
              <a:rPr lang="fr-FR" sz="2000" dirty="0"/>
              <a:t>Suivi : rechute, complications tardives, décès</a:t>
            </a:r>
          </a:p>
          <a:p>
            <a:pPr marL="457200" lvl="1" indent="0">
              <a:buNone/>
            </a:pPr>
            <a:r>
              <a:rPr lang="fr-FR" sz="1500" dirty="0"/>
              <a:t>						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B8B9-1AF4-4CDC-852F-6ADCB31EA5BE}" type="slidenum">
              <a:rPr lang="fr-FR" smtClean="0"/>
              <a:t>3</a:t>
            </a:fld>
            <a:endParaRPr lang="fr-FR"/>
          </a:p>
        </p:txBody>
      </p:sp>
      <p:sp>
        <p:nvSpPr>
          <p:cNvPr id="11" name="Espace réservé du contenu 7"/>
          <p:cNvSpPr>
            <a:spLocks noGrp="1"/>
          </p:cNvSpPr>
          <p:nvPr>
            <p:ph sz="quarter" idx="14"/>
          </p:nvPr>
        </p:nvSpPr>
        <p:spPr>
          <a:xfrm>
            <a:off x="2555875" y="4893470"/>
            <a:ext cx="4032250" cy="250031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Appel à observations 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DFB5B09D-AEF9-4E4A-857C-F31FB056CD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476"/>
            <a:ext cx="1224112" cy="909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68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195486"/>
            <a:ext cx="7283152" cy="857250"/>
          </a:xfrm>
        </p:spPr>
        <p:txBody>
          <a:bodyPr>
            <a:noAutofit/>
          </a:bodyPr>
          <a:lstStyle/>
          <a:p>
            <a:r>
              <a:rPr lang="fr-FR" sz="2800" dirty="0"/>
              <a:t>1</a:t>
            </a:r>
            <a:r>
              <a:rPr lang="fr-FR" sz="2800" baseline="30000" dirty="0"/>
              <a:t>e</a:t>
            </a:r>
            <a:r>
              <a:rPr lang="fr-FR" sz="2800" dirty="0"/>
              <a:t> cas rémois : </a:t>
            </a:r>
            <a:br>
              <a:rPr lang="fr-FR" sz="2800" dirty="0"/>
            </a:br>
            <a:r>
              <a:rPr lang="fr-FR" sz="1600" dirty="0"/>
              <a:t>LTAI avec une atteinte nerveuse initialement isolée puis cutanée, sans syndrome tumoral, associé à une macroglobulinémie de Waldenström indolente</a:t>
            </a:r>
            <a:br>
              <a:rPr lang="fr-FR" sz="2800" dirty="0"/>
            </a:b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59582"/>
            <a:ext cx="8496944" cy="3888432"/>
          </a:xfrm>
        </p:spPr>
        <p:txBody>
          <a:bodyPr>
            <a:normAutofit fontScale="62500" lnSpcReduction="20000"/>
          </a:bodyPr>
          <a:lstStyle/>
          <a:p>
            <a:r>
              <a:rPr lang="fr-FR" sz="2600" dirty="0"/>
              <a:t>Patient de 77 ans hospitalisé en médecine interne au CHU de Reims en 2018 </a:t>
            </a:r>
          </a:p>
          <a:p>
            <a:r>
              <a:rPr lang="fr-FR" sz="2600" dirty="0"/>
              <a:t>ATCD : RCH sous </a:t>
            </a:r>
            <a:r>
              <a:rPr lang="fr-FR" sz="2600" dirty="0" err="1"/>
              <a:t>azathioprine</a:t>
            </a:r>
            <a:r>
              <a:rPr lang="fr-FR" sz="2600" dirty="0"/>
              <a:t>, BPCO, diabète de type 2 </a:t>
            </a:r>
            <a:r>
              <a:rPr lang="fr-FR" sz="2600" dirty="0" err="1"/>
              <a:t>insuliné</a:t>
            </a:r>
            <a:r>
              <a:rPr lang="fr-FR" sz="2600" dirty="0"/>
              <a:t>, MGUS à </a:t>
            </a:r>
            <a:r>
              <a:rPr lang="fr-FR" sz="2600" dirty="0" err="1"/>
              <a:t>IgM</a:t>
            </a:r>
            <a:r>
              <a:rPr lang="fr-FR" sz="2600" dirty="0"/>
              <a:t> kappa à 7g/L stable depuis 2003 </a:t>
            </a:r>
          </a:p>
          <a:p>
            <a:r>
              <a:rPr lang="fr-FR" sz="2600" dirty="0"/>
              <a:t>Signes B, douleurs neuropathiques des extrémités, ataxie, steppage, abolition de la </a:t>
            </a:r>
            <a:r>
              <a:rPr lang="fr-FR" sz="2600" dirty="0" err="1"/>
              <a:t>pallesthésie</a:t>
            </a:r>
            <a:r>
              <a:rPr lang="fr-FR" sz="2600" dirty="0"/>
              <a:t> et des réflexes ostéo-tendineux distaux, amyotrophie des muscles tibiaux et pédieux antérieurs</a:t>
            </a:r>
          </a:p>
          <a:p>
            <a:r>
              <a:rPr lang="fr-FR" sz="2600" dirty="0"/>
              <a:t>Polyneuropathie </a:t>
            </a:r>
            <a:r>
              <a:rPr lang="fr-FR" sz="2600" dirty="0" err="1"/>
              <a:t>sensitivo-motrice</a:t>
            </a:r>
            <a:r>
              <a:rPr lang="fr-FR" sz="2600" dirty="0"/>
              <a:t> axonale à l’ENMG. Recherche de </a:t>
            </a:r>
            <a:r>
              <a:rPr lang="fr-FR" sz="2600" dirty="0" err="1"/>
              <a:t>cryoglobuline</a:t>
            </a:r>
            <a:r>
              <a:rPr lang="fr-FR" sz="2600" dirty="0"/>
              <a:t> et d’anti-MAG négative. </a:t>
            </a:r>
          </a:p>
          <a:p>
            <a:r>
              <a:rPr lang="fr-FR" sz="2600" dirty="0"/>
              <a:t>TEP scanner normal, pas d’adénopathie. BOM avec aspiration : infiltration par un syndrome </a:t>
            </a:r>
            <a:r>
              <a:rPr lang="fr-FR" sz="2600" dirty="0" err="1"/>
              <a:t>lymphoprolifératif</a:t>
            </a:r>
            <a:r>
              <a:rPr lang="fr-FR" sz="2600" dirty="0"/>
              <a:t> B à petites cellules avec la mutation L265P MYD88</a:t>
            </a:r>
          </a:p>
          <a:p>
            <a:r>
              <a:rPr lang="fr-FR" sz="2600" dirty="0"/>
              <a:t>Secondairement, apparition de deux placards érythémateux annulaires infiltrés de l’épaule et du dos. </a:t>
            </a:r>
            <a:r>
              <a:rPr lang="fr-FR" sz="2600" dirty="0" err="1"/>
              <a:t>Hypermétabolisme</a:t>
            </a:r>
            <a:r>
              <a:rPr lang="fr-FR" sz="2600" dirty="0"/>
              <a:t> diffus des jambes et des lésions cutanées au second TEP-FDG </a:t>
            </a:r>
          </a:p>
          <a:p>
            <a:r>
              <a:rPr lang="fr-FR" sz="2600" dirty="0"/>
              <a:t>Biopsie </a:t>
            </a:r>
            <a:r>
              <a:rPr lang="fr-FR" sz="2600" dirty="0" err="1"/>
              <a:t>neuro-musculaire</a:t>
            </a:r>
            <a:r>
              <a:rPr lang="fr-FR" sz="2600" dirty="0"/>
              <a:t> et biopsie cutanée : LTAI </a:t>
            </a:r>
          </a:p>
          <a:p>
            <a:r>
              <a:rPr lang="fr-FR" sz="2600" dirty="0"/>
              <a:t>RC initiale après 8 cycles de R-CHVP tous les 21 jours et 4 administrations intra-</a:t>
            </a:r>
            <a:r>
              <a:rPr lang="fr-FR" sz="2600" dirty="0" err="1"/>
              <a:t>thécales</a:t>
            </a:r>
            <a:r>
              <a:rPr lang="fr-FR" sz="2600" dirty="0"/>
              <a:t> de MTX </a:t>
            </a:r>
          </a:p>
          <a:p>
            <a:r>
              <a:rPr lang="fr-FR" sz="2600" dirty="0"/>
              <a:t>Rechute neurologique et cutanée à un an de la fin de la première ligne. </a:t>
            </a:r>
          </a:p>
          <a:p>
            <a:r>
              <a:rPr lang="fr-FR" sz="2600" dirty="0"/>
              <a:t>Seconde ligne par </a:t>
            </a:r>
            <a:r>
              <a:rPr lang="fr-FR" sz="2600" dirty="0" err="1"/>
              <a:t>Pentostatine</a:t>
            </a:r>
            <a:r>
              <a:rPr lang="fr-FR" sz="2600" dirty="0"/>
              <a:t> et </a:t>
            </a:r>
            <a:r>
              <a:rPr lang="fr-FR" sz="2600" dirty="0" err="1"/>
              <a:t>Cyclophosphamide</a:t>
            </a:r>
            <a:r>
              <a:rPr lang="fr-FR" sz="2600" dirty="0"/>
              <a:t> pour 8 cycles, sans réponse. Etat général incompatible avec une 3ème ligne : corticothérapie palliative et décès un mois après la dernière cure de chimiothérapie </a:t>
            </a:r>
            <a:r>
              <a:rPr lang="fr-FR" sz="1900" dirty="0"/>
              <a:t>				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B8B9-1AF4-4CDC-852F-6ADCB31EA5BE}" type="slidenum">
              <a:rPr lang="fr-FR" smtClean="0"/>
              <a:t>4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Appel à observations 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3D84BE4-AA4C-4EAB-8BCA-A2B8061618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8" y="103803"/>
            <a:ext cx="1224112" cy="909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69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51470"/>
            <a:ext cx="7283152" cy="857250"/>
          </a:xfrm>
        </p:spPr>
        <p:txBody>
          <a:bodyPr>
            <a:noAutofit/>
          </a:bodyPr>
          <a:lstStyle/>
          <a:p>
            <a:r>
              <a:rPr lang="fr-FR" sz="2800" dirty="0"/>
              <a:t>2</a:t>
            </a:r>
            <a:r>
              <a:rPr lang="fr-FR" sz="2800" baseline="30000" dirty="0"/>
              <a:t>nd</a:t>
            </a:r>
            <a:r>
              <a:rPr lang="fr-FR" sz="2800" dirty="0"/>
              <a:t> cas rémois :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00150"/>
            <a:ext cx="8686800" cy="3700906"/>
          </a:xfrm>
        </p:spPr>
        <p:txBody>
          <a:bodyPr>
            <a:normAutofit fontScale="92500" lnSpcReduction="20000"/>
          </a:bodyPr>
          <a:lstStyle/>
          <a:p>
            <a:r>
              <a:rPr lang="fr-FR" sz="1900" dirty="0"/>
              <a:t>Patient de 60 ans hospitalisé en 2006 au CHU de Reims</a:t>
            </a:r>
          </a:p>
          <a:p>
            <a:r>
              <a:rPr lang="fr-FR" sz="1900" dirty="0"/>
              <a:t>Antécédents : HTA, diverticulose colique, lambliase, discopathie étagée</a:t>
            </a:r>
          </a:p>
          <a:p>
            <a:r>
              <a:rPr lang="fr-FR" sz="1900" dirty="0"/>
              <a:t>Premiers signes en août 2006 : AEG, </a:t>
            </a:r>
            <a:r>
              <a:rPr lang="fr-FR" sz="1900" b="1" dirty="0"/>
              <a:t>douleurs neuropathiques des deux membres inférieurs</a:t>
            </a:r>
            <a:r>
              <a:rPr lang="fr-FR" sz="1900" dirty="0"/>
              <a:t>, adénopathie inguinale gauche. Puis apparition d'une diarrhée, de </a:t>
            </a:r>
            <a:r>
              <a:rPr lang="fr-FR" sz="1900" dirty="0" err="1"/>
              <a:t>polyarthralgies</a:t>
            </a:r>
            <a:r>
              <a:rPr lang="fr-FR" sz="1900" dirty="0"/>
              <a:t> et de troubles cognitifs, d'adénopathies inguinale droite, axillaires bilatérales et cervicales bilatérales. Splénomégalie. Adénopathies profondes sous-diaphragmatiques. BOM normale. </a:t>
            </a:r>
          </a:p>
          <a:p>
            <a:r>
              <a:rPr lang="fr-FR" sz="1900" dirty="0"/>
              <a:t>Biopsie ganglionnaire : LTAI. Score IPI complet 3 et </a:t>
            </a:r>
            <a:r>
              <a:rPr lang="fr-FR" sz="1900" dirty="0" err="1"/>
              <a:t>AaIPI</a:t>
            </a:r>
            <a:r>
              <a:rPr lang="fr-FR" sz="1900" dirty="0"/>
              <a:t> 2. Score PIT 2.</a:t>
            </a:r>
          </a:p>
          <a:p>
            <a:r>
              <a:rPr lang="fr-FR" sz="1900" dirty="0"/>
              <a:t>Chimiothérapie de type CH(O)P sans </a:t>
            </a:r>
            <a:r>
              <a:rPr lang="fr-FR" sz="1900" dirty="0" err="1"/>
              <a:t>Oncovin</a:t>
            </a:r>
            <a:r>
              <a:rPr lang="fr-FR" sz="1900" dirty="0"/>
              <a:t> (car neuropathie) toutes les 2 semaines (CHOP 14) x 8 cycles + prophylaxie </a:t>
            </a:r>
            <a:r>
              <a:rPr lang="fr-FR" sz="1900" dirty="0" err="1"/>
              <a:t>neuroméningée</a:t>
            </a:r>
            <a:r>
              <a:rPr lang="fr-FR" sz="1900" dirty="0"/>
              <a:t> par PL de MTX x 4. Obtention d'une réponse complète avec disparition des adénopathies et PET-scan négatif en fin de traitement.</a:t>
            </a:r>
          </a:p>
          <a:p>
            <a:r>
              <a:rPr lang="fr-FR" sz="1900" dirty="0"/>
              <a:t>Hospitalisé à 6 mois de la fin du traitement pour fièvre et AEG avec </a:t>
            </a:r>
            <a:r>
              <a:rPr lang="fr-FR" sz="1900" dirty="0" err="1"/>
              <a:t>pancytopénie</a:t>
            </a:r>
            <a:r>
              <a:rPr lang="fr-FR" sz="1900" dirty="0"/>
              <a:t>. Présence d'éléments lymphoïdes circulants témoins de l'évolution de son LTAI, décès dans le service.	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B8B9-1AF4-4CDC-852F-6ADCB31EA5BE}" type="slidenum">
              <a:rPr lang="fr-FR" smtClean="0"/>
              <a:t>5</a:t>
            </a:fld>
            <a:endParaRPr lang="fr-FR"/>
          </a:p>
        </p:txBody>
      </p:sp>
      <p:sp>
        <p:nvSpPr>
          <p:cNvPr id="9" name="Espace réservé du contenu 7"/>
          <p:cNvSpPr txBox="1">
            <a:spLocks/>
          </p:cNvSpPr>
          <p:nvPr/>
        </p:nvSpPr>
        <p:spPr>
          <a:xfrm>
            <a:off x="2555776" y="4901056"/>
            <a:ext cx="4032250" cy="2500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E8336E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Appel à observations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FBBFAE0-E9AD-462D-B366-1ED93B0D9C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8" y="103803"/>
            <a:ext cx="1224112" cy="909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994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Rares cas décrits dans la littérature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59581"/>
            <a:ext cx="8424936" cy="387793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Dans la série française descriptive de 77 patients porteurs d’un LTAI, 2 patients ont une polynévrite </a:t>
            </a:r>
            <a:r>
              <a:rPr lang="fr-FR" dirty="0" err="1"/>
              <a:t>sensitivo-motrice</a:t>
            </a:r>
            <a:r>
              <a:rPr lang="fr-FR" dirty="0"/>
              <a:t> </a:t>
            </a:r>
            <a:r>
              <a:rPr lang="fr-FR" sz="2500" i="1" dirty="0" err="1"/>
              <a:t>Lachenal</a:t>
            </a:r>
            <a:r>
              <a:rPr lang="fr-FR" sz="2500" i="1" dirty="0"/>
              <a:t> F, Berger F, </a:t>
            </a:r>
            <a:r>
              <a:rPr lang="fr-FR" sz="2500" i="1" dirty="0" err="1"/>
              <a:t>Ghesquières</a:t>
            </a:r>
            <a:r>
              <a:rPr lang="fr-FR" sz="2500" i="1" dirty="0"/>
              <a:t> H, Biron P, Hot A, </a:t>
            </a:r>
            <a:r>
              <a:rPr lang="fr-FR" sz="2500" i="1" dirty="0" err="1"/>
              <a:t>Callet-Bauchu</a:t>
            </a:r>
            <a:r>
              <a:rPr lang="fr-FR" sz="2500" i="1" dirty="0"/>
              <a:t> E, et al. </a:t>
            </a:r>
            <a:r>
              <a:rPr lang="fr-FR" sz="2500" i="1" dirty="0" err="1"/>
              <a:t>Angioimmunoblastic</a:t>
            </a:r>
            <a:r>
              <a:rPr lang="fr-FR" sz="2500" i="1" dirty="0"/>
              <a:t> T-</a:t>
            </a:r>
            <a:r>
              <a:rPr lang="fr-FR" sz="2500" i="1" dirty="0" err="1"/>
              <a:t>Cell</a:t>
            </a:r>
            <a:r>
              <a:rPr lang="fr-FR" sz="2500" i="1" dirty="0"/>
              <a:t> </a:t>
            </a:r>
            <a:r>
              <a:rPr lang="fr-FR" sz="2500" i="1" dirty="0" err="1"/>
              <a:t>Lymphoma</a:t>
            </a:r>
            <a:r>
              <a:rPr lang="fr-FR" sz="2500" i="1" dirty="0"/>
              <a:t>: </a:t>
            </a:r>
            <a:r>
              <a:rPr lang="fr-FR" sz="2500" i="1" dirty="0" err="1"/>
              <a:t>Clinical</a:t>
            </a:r>
            <a:r>
              <a:rPr lang="fr-FR" sz="2500" i="1" dirty="0"/>
              <a:t> and </a:t>
            </a:r>
            <a:r>
              <a:rPr lang="fr-FR" sz="2500" i="1" dirty="0" err="1"/>
              <a:t>Laboratory</a:t>
            </a:r>
            <a:r>
              <a:rPr lang="fr-FR" sz="2500" i="1" dirty="0"/>
              <a:t> </a:t>
            </a:r>
            <a:r>
              <a:rPr lang="fr-FR" sz="2500" i="1" dirty="0" err="1"/>
              <a:t>Features</a:t>
            </a:r>
            <a:r>
              <a:rPr lang="fr-FR" sz="2500" i="1" dirty="0"/>
              <a:t> at </a:t>
            </a:r>
            <a:r>
              <a:rPr lang="fr-FR" sz="2500" i="1" dirty="0" err="1"/>
              <a:t>Diagnosis</a:t>
            </a:r>
            <a:r>
              <a:rPr lang="fr-FR" sz="2500" i="1" dirty="0"/>
              <a:t> in 77 Patients. </a:t>
            </a:r>
            <a:r>
              <a:rPr lang="fr-FR" sz="2500" i="1" dirty="0" err="1"/>
              <a:t>Medicine</a:t>
            </a:r>
            <a:r>
              <a:rPr lang="fr-FR" sz="2500" i="1" dirty="0"/>
              <a:t> (Baltimore). sept 2007;86(5):282‑92</a:t>
            </a:r>
          </a:p>
          <a:p>
            <a:pPr marL="0" indent="0">
              <a:buNone/>
            </a:pPr>
            <a:endParaRPr lang="fr-FR" sz="2500" i="1" dirty="0"/>
          </a:p>
          <a:p>
            <a:pPr marL="0" indent="0">
              <a:buNone/>
            </a:pPr>
            <a:r>
              <a:rPr lang="fr-FR" sz="2500" i="1" dirty="0"/>
              <a:t>- </a:t>
            </a:r>
            <a:r>
              <a:rPr lang="fr-FR" dirty="0"/>
              <a:t>Une dizaine de cases report dans les années 1979 et 1998</a:t>
            </a:r>
          </a:p>
          <a:p>
            <a:pPr marL="0" indent="0">
              <a:buNone/>
            </a:pPr>
            <a:r>
              <a:rPr lang="fr-FR" dirty="0"/>
              <a:t>Dont :  </a:t>
            </a:r>
          </a:p>
          <a:p>
            <a:pPr marL="0" indent="0">
              <a:buNone/>
            </a:pPr>
            <a:r>
              <a:rPr lang="fr-FR" dirty="0"/>
              <a:t>3 cases report publiés dans une étude française de 1981, dont le diagnostic de LTAI avait été posé à la biopsie d’une adénopathie : </a:t>
            </a:r>
          </a:p>
          <a:p>
            <a:pPr>
              <a:buFontTx/>
              <a:buChar char="-"/>
            </a:pPr>
            <a:r>
              <a:rPr lang="fr-FR" dirty="0"/>
              <a:t>un homme de 79ans présentait une polyradiculonévrite. Biopsies neuromusculaires : lésions de LTAI </a:t>
            </a:r>
          </a:p>
          <a:p>
            <a:pPr>
              <a:buFontTx/>
              <a:buChar char="-"/>
            </a:pPr>
            <a:r>
              <a:rPr lang="fr-FR" dirty="0"/>
              <a:t>un homme de 59ans présentait une </a:t>
            </a:r>
            <a:r>
              <a:rPr lang="fr-FR" dirty="0" err="1"/>
              <a:t>mononeuropathie</a:t>
            </a:r>
            <a:r>
              <a:rPr lang="fr-FR" dirty="0"/>
              <a:t> multiple des membres inférieurs suivie d’une radiculalgie. Biopsie </a:t>
            </a:r>
            <a:r>
              <a:rPr lang="fr-FR" dirty="0" err="1"/>
              <a:t>neuro-musculaire</a:t>
            </a:r>
            <a:r>
              <a:rPr lang="fr-FR" dirty="0"/>
              <a:t> : discrète infiltration </a:t>
            </a:r>
            <a:r>
              <a:rPr lang="fr-FR" dirty="0" err="1"/>
              <a:t>lymphoplasmocytaire</a:t>
            </a:r>
            <a:r>
              <a:rPr lang="fr-FR" dirty="0"/>
              <a:t> du système nerveux périphérique </a:t>
            </a:r>
          </a:p>
          <a:p>
            <a:pPr>
              <a:buFontTx/>
              <a:buChar char="-"/>
            </a:pPr>
            <a:r>
              <a:rPr lang="fr-FR" dirty="0"/>
              <a:t>une femme de 45ans présentait des myalgies et des douleurs neuropathiques avec un tracé neurogène à l’EMG. Biopsie </a:t>
            </a:r>
            <a:r>
              <a:rPr lang="fr-FR" dirty="0" err="1"/>
              <a:t>neuro-musculaire</a:t>
            </a:r>
            <a:r>
              <a:rPr lang="fr-FR" dirty="0"/>
              <a:t> : discrète infiltration </a:t>
            </a:r>
            <a:r>
              <a:rPr lang="fr-FR" dirty="0" err="1"/>
              <a:t>lymphoplasmocytaire</a:t>
            </a:r>
            <a:r>
              <a:rPr lang="fr-FR" dirty="0"/>
              <a:t> du système nerveux périphérique </a:t>
            </a:r>
          </a:p>
          <a:p>
            <a:pPr marL="0" indent="0">
              <a:buNone/>
            </a:pPr>
            <a:r>
              <a:rPr lang="fr-FR" sz="2500" i="1" dirty="0"/>
              <a:t>Raphael M, </a:t>
            </a:r>
            <a:r>
              <a:rPr lang="fr-FR" sz="2500" i="1" dirty="0" err="1"/>
              <a:t>Israel-Biet</a:t>
            </a:r>
            <a:r>
              <a:rPr lang="fr-FR" sz="2500" i="1" dirty="0"/>
              <a:t> D, de </a:t>
            </a:r>
            <a:r>
              <a:rPr lang="fr-FR" sz="2500" i="1" dirty="0" err="1"/>
              <a:t>Baecque</a:t>
            </a:r>
            <a:r>
              <a:rPr lang="fr-FR" sz="2500" i="1" dirty="0"/>
              <a:t> C, Gray F, </a:t>
            </a:r>
            <a:r>
              <a:rPr lang="fr-FR" sz="2500" i="1" dirty="0" err="1"/>
              <a:t>Escourolle</a:t>
            </a:r>
            <a:r>
              <a:rPr lang="fr-FR" sz="2500" i="1" dirty="0"/>
              <a:t> R, de </a:t>
            </a:r>
            <a:r>
              <a:rPr lang="fr-FR" sz="2500" i="1" dirty="0" err="1"/>
              <a:t>Saxce</a:t>
            </a:r>
            <a:r>
              <a:rPr lang="fr-FR" sz="2500" i="1" dirty="0"/>
              <a:t> H, et al. [</a:t>
            </a:r>
            <a:r>
              <a:rPr lang="fr-FR" sz="2500" i="1" dirty="0" err="1"/>
              <a:t>Angio-immunoblastic</a:t>
            </a:r>
            <a:r>
              <a:rPr lang="fr-FR" sz="2500" i="1" dirty="0"/>
              <a:t> </a:t>
            </a:r>
            <a:r>
              <a:rPr lang="fr-FR" sz="2500" i="1" dirty="0" err="1"/>
              <a:t>lymphadenopathy</a:t>
            </a:r>
            <a:r>
              <a:rPr lang="fr-FR" sz="2500" i="1" dirty="0"/>
              <a:t> and </a:t>
            </a:r>
            <a:r>
              <a:rPr lang="fr-FR" sz="2500" i="1" dirty="0" err="1"/>
              <a:t>neurological</a:t>
            </a:r>
            <a:r>
              <a:rPr lang="fr-FR" sz="2500" i="1" dirty="0"/>
              <a:t> manifestations (</a:t>
            </a:r>
            <a:r>
              <a:rPr lang="fr-FR" sz="2500" i="1" dirty="0" err="1"/>
              <a:t>author’s</a:t>
            </a:r>
            <a:r>
              <a:rPr lang="fr-FR" sz="2500" i="1" dirty="0"/>
              <a:t> </a:t>
            </a:r>
            <a:r>
              <a:rPr lang="fr-FR" sz="2500" i="1" dirty="0" err="1"/>
              <a:t>transl</a:t>
            </a:r>
            <a:r>
              <a:rPr lang="fr-FR" sz="2500" i="1" dirty="0"/>
              <a:t>)]. Ann Med Interne (Paris). 1981;132(5):319‑21.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B8B9-1AF4-4CDC-852F-6ADCB31EA5BE}" type="slidenum">
              <a:rPr lang="fr-FR" smtClean="0"/>
              <a:t>6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4"/>
          </p:nvPr>
        </p:nvSpPr>
        <p:spPr>
          <a:xfrm>
            <a:off x="2555875" y="4893470"/>
            <a:ext cx="4032250" cy="250031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Appel à observations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842E285-4DC1-439B-8B63-7B464076E3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8" y="103803"/>
            <a:ext cx="1224112" cy="909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275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Merci d’avance !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pPr marL="0" indent="0" algn="ctr">
              <a:buNone/>
            </a:pPr>
            <a:r>
              <a:rPr lang="fr-FR" dirty="0"/>
              <a:t>Envoi des CRH et CR de consultation sur </a:t>
            </a:r>
          </a:p>
          <a:p>
            <a:pPr marL="0" indent="0" algn="ctr">
              <a:buNone/>
            </a:pPr>
            <a:r>
              <a:rPr lang="fr-FR" dirty="0"/>
              <a:t>adelbende@chu-reims.fr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B8B9-1AF4-4CDC-852F-6ADCB31EA5BE}" type="slidenum">
              <a:rPr lang="fr-FR" smtClean="0"/>
              <a:t>7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4"/>
          </p:nvPr>
        </p:nvSpPr>
        <p:spPr>
          <a:xfrm>
            <a:off x="2555875" y="4893470"/>
            <a:ext cx="4032250" cy="250031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Appel à observations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EE07829-E534-4270-B903-6AE0C2F4947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8" y="103803"/>
            <a:ext cx="1224112" cy="909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2149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911</Words>
  <Application>Microsoft Office PowerPoint</Application>
  <PresentationFormat>Affichage à l'écran (16:9)</PresentationFormat>
  <Paragraphs>70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Courier New</vt:lpstr>
      <vt:lpstr>Thème Office</vt:lpstr>
      <vt:lpstr>Appel à observations pour le projet d’étude :  « La neuropathie périphérique  présente au diagnostic  de lymphome T angio-immunoblastique »</vt:lpstr>
      <vt:lpstr>Patients &amp; Méthode</vt:lpstr>
      <vt:lpstr>Données recueillies</vt:lpstr>
      <vt:lpstr>1e cas rémois :  LTAI avec une atteinte nerveuse initialement isolée puis cutanée, sans syndrome tumoral, associé à une macroglobulinémie de Waldenström indolente </vt:lpstr>
      <vt:lpstr>2nd cas rémois : </vt:lpstr>
      <vt:lpstr>Rares cas décrits dans la littérature </vt:lpstr>
      <vt:lpstr>Merci d’avance 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Laurence Naiglin</dc:creator>
  <cp:lastModifiedBy>Ailsa Robbins</cp:lastModifiedBy>
  <cp:revision>110</cp:revision>
  <dcterms:created xsi:type="dcterms:W3CDTF">2017-09-13T07:00:05Z</dcterms:created>
  <dcterms:modified xsi:type="dcterms:W3CDTF">2022-01-13T09:43:37Z</dcterms:modified>
</cp:coreProperties>
</file>