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E8FD"/>
    <a:srgbClr val="208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1373"/>
  </p:normalViewPr>
  <p:slideViewPr>
    <p:cSldViewPr snapToGrid="0" showGuides="1">
      <p:cViewPr varScale="1">
        <p:scale>
          <a:sx n="78" d="100"/>
          <a:sy n="78" d="100"/>
        </p:scale>
        <p:origin x="662" y="77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82F4A-A153-E54D-A602-DAA23CFF9A1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50517-CE65-3142-8E78-1182DF08D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672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50517-CE65-3142-8E78-1182DF08D75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542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99DAF9-0317-881B-D2A7-92B784FF2A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972ED9-C630-C8FA-0D97-0C537852C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48FC63-2C3E-D0B7-27E7-23BB20911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6A3146-AD88-9EDE-C9CC-907BA0EC3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0D853D-F04D-C566-F5C6-6465D8FC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15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464DE8-B55F-9C6F-B27E-E272375D6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ECDE210-F198-296A-0A14-9DF23B5A6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D35B81-A9C7-68FF-9F95-F2B387AF0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73E39D-567C-CA40-F2A6-83E98C7C5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A24213-79AB-DAC5-F4D1-535DA3B75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25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E999AA4-ADBD-D879-30CE-CFCC614B8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42A051-624D-EEF8-E148-3CA9CC360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6078C7-E92D-D68F-F2F6-B17291832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3F622D-7FC1-2F26-6EBB-C2E4FE056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583091-E66E-AB44-6949-BF3185155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97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0E1D50-2C9C-7E83-F40B-24E45FDDC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FCA951-B97E-BB2B-B86B-4EB78C7E2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50A8CA-A8A2-32CE-1351-EC7193B4E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A46ACA-4AB8-7B87-14BB-10E8F62B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7813FC-E2CC-4BB1-AD7A-8B56AEB5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8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431BFD-3597-BA43-1DA7-24DC7B4D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CA95E8-924E-04DA-3042-999848FF2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DF0B11-915B-72A3-DBCF-08ADFCBE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701B0E-3729-2454-CC17-D013FC15C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9FAB4A-AD28-00F8-79F0-20397DAE8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46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7666C3-9E55-AE69-4CFB-2FC4E8558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15003B-FDBC-1CA2-CBE7-A6482C27D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43DF48-42C8-66BC-99EE-718436970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2E17A4-DBA2-B94E-C29F-BBE48C84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F3917B-BC8D-3184-79D2-A7E2E3C24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2BD227-3E42-D88F-9296-584DD501E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53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4F89D3-F94F-44D5-C4A0-E46357E71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8221DE-AD5A-3CA5-3FB9-2A951C87B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03C626-C372-0950-F6F9-30C681ED4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159E9B7-599A-25DA-656F-27626E26B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464ED08-BD2F-43E9-A01A-AE83E6FC9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B6C797-50E2-2713-02B1-F5C161A5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C2E4A46-E9EF-C59A-1C9C-C973D8799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85CC29-1802-BD4B-F5B3-90AD6713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71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65171F-34D6-54C3-A9CF-E07F7E4F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DFD7313-47E5-BFFD-FCD4-4554371F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DE54E4-5B71-3904-C534-7AA91C476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400CE3-225E-AE0A-E261-AB0BEF48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34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D73753-71DF-69CA-A01A-4FFFBCB1F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B6EBB24-2451-AE5C-0B08-A6D45B19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1609596-B3E0-84DA-CD53-26FEBED1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33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BD34E4-AD95-574B-3EFF-15624D01A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4B24A8-A4A4-364D-ED1C-3937C7615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2C25C4-7646-8457-78A3-9D8A6AE02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E9115F-8CCA-265D-8C30-BF437310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330583-2652-DBF6-0985-9EB41E463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A8005F-1C14-DF7F-5F26-F28866B0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05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23DC0-26EB-DDF7-6692-D307583CE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1F2954A-6B67-0096-B44E-667A865858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17F760-5898-365A-B08C-3197770BE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87CE42-43D8-CC29-2392-CC6DC0F3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908CE9-1A1F-B1FF-6F16-E87B44069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2D641E-4425-6C84-F4EE-A2FB112C0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25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C9DED7-82C2-9E83-FE76-77C793D83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BF5F94-FE96-97C4-558A-F4391AA96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374D66-F601-8929-3675-3D6B8FD385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09C48-B21D-C54B-8C05-6812A3641668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061CA4-361C-CA17-3987-E3AFC0751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1DFEEA-CEB1-CED0-6E50-7BC849AB8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FFE9F-93C4-6145-AEFC-5611DB8A3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26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5CC0D2DA-FD8A-970C-7C33-ED76965116AA}"/>
              </a:ext>
            </a:extLst>
          </p:cNvPr>
          <p:cNvSpPr/>
          <p:nvPr/>
        </p:nvSpPr>
        <p:spPr>
          <a:xfrm>
            <a:off x="7596554" y="1781908"/>
            <a:ext cx="4431321" cy="36943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DC2309B4-4E3E-FF9A-D911-0C2340BAA325}"/>
              </a:ext>
            </a:extLst>
          </p:cNvPr>
          <p:cNvSpPr/>
          <p:nvPr/>
        </p:nvSpPr>
        <p:spPr>
          <a:xfrm>
            <a:off x="5190889" y="5568996"/>
            <a:ext cx="6813542" cy="10772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C844A0F9-B6A9-1E46-6912-90C3D9809F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4060" b="31552"/>
          <a:stretch/>
        </p:blipFill>
        <p:spPr>
          <a:xfrm>
            <a:off x="7985611" y="921319"/>
            <a:ext cx="3606311" cy="68896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796C211-CAF5-EEDC-AB1F-ED6CB8C6E2EF}"/>
              </a:ext>
            </a:extLst>
          </p:cNvPr>
          <p:cNvSpPr txBox="1"/>
          <p:nvPr/>
        </p:nvSpPr>
        <p:spPr>
          <a:xfrm>
            <a:off x="685799" y="187948"/>
            <a:ext cx="10815481" cy="523220"/>
          </a:xfrm>
          <a:prstGeom prst="rect">
            <a:avLst/>
          </a:prstGeom>
          <a:solidFill>
            <a:srgbClr val="2086E5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SjoGEM</a:t>
            </a:r>
            <a:r>
              <a:rPr lang="fr-FR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 : Maladie de Sjögren et Glomérulonéphrite extramembraneuse</a:t>
            </a:r>
            <a:r>
              <a:rPr lang="fr-FR" sz="2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B5E85E6-48CC-9F37-49C4-E0A4A5CE2520}"/>
              </a:ext>
            </a:extLst>
          </p:cNvPr>
          <p:cNvSpPr txBox="1"/>
          <p:nvPr/>
        </p:nvSpPr>
        <p:spPr>
          <a:xfrm>
            <a:off x="5947845" y="5642274"/>
            <a:ext cx="60492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GALLIOU Marion, Interne DES médecine interne Paris : </a:t>
            </a:r>
            <a:r>
              <a:rPr lang="fr-FR" sz="1400" b="1" dirty="0">
                <a:solidFill>
                  <a:schemeClr val="accent1"/>
                </a:solidFill>
              </a:rPr>
              <a:t>marion.galliou@aphp.fr</a:t>
            </a:r>
          </a:p>
          <a:p>
            <a:r>
              <a:rPr lang="fr-FR" sz="1400" dirty="0"/>
              <a:t>Pr SEROR Raphaèle, PUPH rhumatologie, CHU Bicêtre : </a:t>
            </a:r>
            <a:r>
              <a:rPr lang="fr-FR" sz="1400" b="1" dirty="0">
                <a:solidFill>
                  <a:schemeClr val="accent1"/>
                </a:solidFill>
              </a:rPr>
              <a:t>raphaele.seror@aphp.fr</a:t>
            </a:r>
          </a:p>
          <a:p>
            <a:r>
              <a:rPr lang="fr-FR" sz="1400" dirty="0"/>
              <a:t>Dr CHEVALIER Kevin, Dr Junior médecine interne Paris : </a:t>
            </a:r>
            <a:r>
              <a:rPr lang="fr-FR" sz="1400" b="1" dirty="0">
                <a:solidFill>
                  <a:schemeClr val="accent1"/>
                </a:solidFill>
              </a:rPr>
              <a:t>kevin.chevalier@aphp.fr</a:t>
            </a:r>
          </a:p>
          <a:p>
            <a:r>
              <a:rPr lang="fr-FR" sz="1400" dirty="0"/>
              <a:t>Dr DANG Julien, CCA néphrologie, CHU Bicêtre : </a:t>
            </a:r>
            <a:r>
              <a:rPr lang="fr-FR" sz="1400" b="1" dirty="0">
                <a:solidFill>
                  <a:schemeClr val="accent1"/>
                </a:solidFill>
              </a:rPr>
              <a:t>julien.dang@aphp.fr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8170938-F9D6-5D2C-1E23-A004581FF11F}"/>
              </a:ext>
            </a:extLst>
          </p:cNvPr>
          <p:cNvSpPr txBox="1"/>
          <p:nvPr/>
        </p:nvSpPr>
        <p:spPr>
          <a:xfrm rot="16200000">
            <a:off x="5061049" y="5949138"/>
            <a:ext cx="108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CONTACTS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4BDEB71-9471-F707-30E8-11F6C593984B}"/>
              </a:ext>
            </a:extLst>
          </p:cNvPr>
          <p:cNvSpPr txBox="1"/>
          <p:nvPr/>
        </p:nvSpPr>
        <p:spPr>
          <a:xfrm>
            <a:off x="7834100" y="1983601"/>
            <a:ext cx="29863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OBJECTIFS</a:t>
            </a:r>
          </a:p>
          <a:p>
            <a:endParaRPr lang="fr-FR" sz="1600" b="1" dirty="0">
              <a:solidFill>
                <a:srgbClr val="2086E5"/>
              </a:solidFill>
            </a:endParaRPr>
          </a:p>
          <a:p>
            <a:r>
              <a:rPr lang="fr-F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- Décrire la présentation clinique, biologique et immunologique</a:t>
            </a:r>
            <a:endParaRPr lang="fr-FR" sz="16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- Caractériser les antigènes cibles</a:t>
            </a:r>
          </a:p>
          <a:p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dans les dépôts glomérulaires</a:t>
            </a:r>
            <a:endParaRPr lang="fr-FR" sz="16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sz="16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- Connaitre les facteurs de risque de la GEM au cours du </a:t>
            </a:r>
            <a:r>
              <a:rPr lang="fr-FR" sz="1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Sjögren</a:t>
            </a:r>
            <a:endParaRPr lang="fr-FR" sz="16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sz="16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Définir l’impact des traitements sur le pronostic rénal</a:t>
            </a:r>
            <a:r>
              <a:rPr lang="fr-FR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7EF9B1-D27B-48C7-6A0E-B48B4B03CEB9}"/>
              </a:ext>
            </a:extLst>
          </p:cNvPr>
          <p:cNvSpPr txBox="1"/>
          <p:nvPr/>
        </p:nvSpPr>
        <p:spPr>
          <a:xfrm>
            <a:off x="272627" y="1068621"/>
            <a:ext cx="5014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2086E5"/>
                </a:solidFill>
              </a:rPr>
              <a:t>CONTEXTE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Maladie de Sjögren = 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cause rare de GEM secondaire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Caractéristiques et facteurs pronostiques peu connus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- Traitement non codifié</a:t>
            </a:r>
            <a:endParaRPr lang="fr-FR" sz="16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8FABFCC-68AB-E0E3-E352-ADD9A54F91A4}"/>
              </a:ext>
            </a:extLst>
          </p:cNvPr>
          <p:cNvSpPr txBox="1"/>
          <p:nvPr/>
        </p:nvSpPr>
        <p:spPr>
          <a:xfrm>
            <a:off x="272628" y="4011908"/>
            <a:ext cx="47800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2086E5"/>
                </a:solidFill>
              </a:rPr>
              <a:t>METHODES</a:t>
            </a:r>
          </a:p>
          <a:p>
            <a:r>
              <a:rPr lang="fr-FR" sz="1600" dirty="0"/>
              <a:t>- Rétrospectif, multicentrique</a:t>
            </a:r>
          </a:p>
          <a:p>
            <a:r>
              <a:rPr lang="fr-FR" sz="1600" dirty="0"/>
              <a:t>- Analyse de dossiers informatisés</a:t>
            </a:r>
          </a:p>
          <a:p>
            <a:r>
              <a:rPr lang="fr-FR" sz="1600" dirty="0"/>
              <a:t>- Appel à observations</a:t>
            </a:r>
          </a:p>
          <a:p>
            <a:r>
              <a:rPr lang="fr-FR" sz="1600" dirty="0"/>
              <a:t>- Comparaison cohorte GEM lupique (nationale)</a:t>
            </a:r>
          </a:p>
          <a:p>
            <a:r>
              <a:rPr lang="fr-FR" sz="1600" dirty="0"/>
              <a:t>- Comparaison cohorte </a:t>
            </a:r>
            <a:r>
              <a:rPr lang="fr-FR" sz="1600" dirty="0" err="1"/>
              <a:t>Sjögren</a:t>
            </a:r>
            <a:r>
              <a:rPr lang="fr-FR" sz="1600" dirty="0"/>
              <a:t> sans GEM (Paris-Saclay)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5131826-8756-A233-3A2F-BCFDEE88F73F}"/>
              </a:ext>
            </a:extLst>
          </p:cNvPr>
          <p:cNvSpPr txBox="1"/>
          <p:nvPr/>
        </p:nvSpPr>
        <p:spPr>
          <a:xfrm>
            <a:off x="5287107" y="1138988"/>
            <a:ext cx="216877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2086E5"/>
                </a:solidFill>
              </a:rPr>
              <a:t>DONNEES RECUEILLIES</a:t>
            </a:r>
          </a:p>
          <a:p>
            <a:endParaRPr lang="fr-FR" sz="1600" dirty="0"/>
          </a:p>
          <a:p>
            <a:r>
              <a:rPr lang="fr-FR" sz="1600" dirty="0"/>
              <a:t>Démographie</a:t>
            </a:r>
          </a:p>
          <a:p>
            <a:endParaRPr lang="fr-FR" sz="1600" dirty="0"/>
          </a:p>
          <a:p>
            <a:r>
              <a:rPr lang="fr-FR" sz="1600" dirty="0"/>
              <a:t>Antécédents</a:t>
            </a:r>
          </a:p>
          <a:p>
            <a:endParaRPr lang="fr-FR" sz="1600" dirty="0"/>
          </a:p>
          <a:p>
            <a:r>
              <a:rPr lang="fr-FR" sz="1600" dirty="0"/>
              <a:t>Symptomatologie</a:t>
            </a:r>
          </a:p>
          <a:p>
            <a:endParaRPr lang="fr-FR" sz="1600" dirty="0"/>
          </a:p>
          <a:p>
            <a:r>
              <a:rPr lang="fr-FR" sz="1600" dirty="0"/>
              <a:t>Résultats PBR</a:t>
            </a:r>
          </a:p>
          <a:p>
            <a:endParaRPr lang="fr-FR" sz="1600" dirty="0"/>
          </a:p>
          <a:p>
            <a:r>
              <a:rPr lang="fr-FR" sz="1600" dirty="0"/>
              <a:t>Antigènes GEM</a:t>
            </a:r>
          </a:p>
          <a:p>
            <a:endParaRPr lang="fr-FR" sz="1600" dirty="0"/>
          </a:p>
          <a:p>
            <a:r>
              <a:rPr lang="fr-FR" sz="1600" dirty="0"/>
              <a:t>Thérapeutiques</a:t>
            </a:r>
          </a:p>
          <a:p>
            <a:endParaRPr lang="fr-FR" sz="1600" dirty="0"/>
          </a:p>
          <a:p>
            <a:r>
              <a:rPr lang="fr-FR" sz="1600" dirty="0"/>
              <a:t>Réponse rénale</a:t>
            </a:r>
          </a:p>
          <a:p>
            <a:endParaRPr lang="fr-FR" sz="1600" dirty="0"/>
          </a:p>
          <a:p>
            <a:r>
              <a:rPr lang="fr-FR" sz="1600" dirty="0"/>
              <a:t>Réponse systémique</a:t>
            </a:r>
          </a:p>
        </p:txBody>
      </p:sp>
      <p:pic>
        <p:nvPicPr>
          <p:cNvPr id="15" name="Image 14" descr="Une image contenant Graphique, graphisme, Police, logo&#10;&#10;Description générée automatiquement">
            <a:extLst>
              <a:ext uri="{FF2B5EF4-FFF2-40B4-BE49-F238E27FC236}">
                <a16:creationId xmlns:a16="http://schemas.microsoft.com/office/drawing/2014/main" id="{069B24A5-F45B-8213-9301-AECF1B59F4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0083" y="5514463"/>
            <a:ext cx="1043354" cy="1043354"/>
          </a:xfrm>
          <a:prstGeom prst="rect">
            <a:avLst/>
          </a:prstGeom>
        </p:spPr>
      </p:pic>
      <p:pic>
        <p:nvPicPr>
          <p:cNvPr id="17" name="Image 16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C90F5B6A-2FD2-4222-CA0C-52DB48235B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375" y="5581568"/>
            <a:ext cx="1294406" cy="955008"/>
          </a:xfrm>
          <a:prstGeom prst="rect">
            <a:avLst/>
          </a:prstGeom>
        </p:spPr>
      </p:pic>
      <p:pic>
        <p:nvPicPr>
          <p:cNvPr id="19" name="Image 18" descr="Une image contenant Police, Graphique, logo, graphisme&#10;&#10;Description générée automatiquement">
            <a:extLst>
              <a:ext uri="{FF2B5EF4-FFF2-40B4-BE49-F238E27FC236}">
                <a16:creationId xmlns:a16="http://schemas.microsoft.com/office/drawing/2014/main" id="{20735049-D740-063C-3E40-B26892CD35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1103" y="5682505"/>
            <a:ext cx="1563067" cy="707270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7B4B70B1-60DD-F8C6-9EE9-FE5F56C1BA1E}"/>
              </a:ext>
            </a:extLst>
          </p:cNvPr>
          <p:cNvSpPr txBox="1"/>
          <p:nvPr/>
        </p:nvSpPr>
        <p:spPr>
          <a:xfrm>
            <a:off x="285750" y="2355933"/>
            <a:ext cx="47668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2086E5"/>
                </a:solidFill>
              </a:rPr>
              <a:t>PATIENTS</a:t>
            </a:r>
          </a:p>
          <a:p>
            <a:r>
              <a:rPr lang="fr-FR" sz="1600" dirty="0"/>
              <a:t>- </a:t>
            </a:r>
            <a:r>
              <a:rPr lang="fr-FR" dirty="0"/>
              <a:t>≥</a:t>
            </a:r>
            <a:r>
              <a:rPr lang="fr-FR" sz="1600" dirty="0"/>
              <a:t> 18 ans</a:t>
            </a:r>
          </a:p>
          <a:p>
            <a:r>
              <a:rPr lang="fr-FR" sz="1600" dirty="0"/>
              <a:t>- GEM prouvée histologiquement</a:t>
            </a:r>
          </a:p>
          <a:p>
            <a:r>
              <a:rPr lang="fr-FR" sz="1600" dirty="0"/>
              <a:t>- Maladie de Sjögren </a:t>
            </a:r>
            <a:r>
              <a:rPr lang="fr-FR" sz="1600" b="1" u="sng" dirty="0"/>
              <a:t>primitive</a:t>
            </a:r>
            <a:r>
              <a:rPr lang="fr-FR" sz="1600" dirty="0"/>
              <a:t> (ACR-EULAR 2016)</a:t>
            </a:r>
          </a:p>
          <a:p>
            <a:r>
              <a:rPr lang="fr-FR" sz="1600" dirty="0"/>
              <a:t>- Exclusion Sjögren secondaire (autre connectivite)</a:t>
            </a:r>
            <a:endParaRPr lang="fr-FR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3" name="Image 22" descr="Une image contenant carte, noir, texte&#10;&#10;Description générée automatiquement">
            <a:extLst>
              <a:ext uri="{FF2B5EF4-FFF2-40B4-BE49-F238E27FC236}">
                <a16:creationId xmlns:a16="http://schemas.microsoft.com/office/drawing/2014/main" id="{B860FA9E-3789-83B3-779B-694F1C36C3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43244" y="4011908"/>
            <a:ext cx="917033" cy="950293"/>
          </a:xfrm>
          <a:prstGeom prst="rect">
            <a:avLst/>
          </a:prstGeom>
        </p:spPr>
      </p:pic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17A9DD1B-A55B-322E-4251-C1854A9A9C08}"/>
              </a:ext>
            </a:extLst>
          </p:cNvPr>
          <p:cNvSpPr/>
          <p:nvPr/>
        </p:nvSpPr>
        <p:spPr>
          <a:xfrm>
            <a:off x="146237" y="3868617"/>
            <a:ext cx="4906409" cy="2777598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75620BCE-8B50-A25B-8453-7AA56E8E799A}"/>
              </a:ext>
            </a:extLst>
          </p:cNvPr>
          <p:cNvSpPr/>
          <p:nvPr/>
        </p:nvSpPr>
        <p:spPr>
          <a:xfrm>
            <a:off x="129921" y="2296222"/>
            <a:ext cx="4922725" cy="144470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67950A4E-A1B2-3B9F-9CBC-0AA4409F5B27}"/>
              </a:ext>
            </a:extLst>
          </p:cNvPr>
          <p:cNvSpPr/>
          <p:nvPr/>
        </p:nvSpPr>
        <p:spPr>
          <a:xfrm>
            <a:off x="146237" y="1024199"/>
            <a:ext cx="4906409" cy="116853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93E99228-36D3-77E9-AA81-3A531B8CF7AD}"/>
              </a:ext>
            </a:extLst>
          </p:cNvPr>
          <p:cNvSpPr/>
          <p:nvPr/>
        </p:nvSpPr>
        <p:spPr>
          <a:xfrm>
            <a:off x="5190890" y="1024199"/>
            <a:ext cx="2264988" cy="4452091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cure Icon - Free PNG &amp; SVG 3926978 - Noun Projec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632" y="4686838"/>
            <a:ext cx="659830" cy="65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Icônes d'ordinateur Symbole du microscope, microscope, technique, logo png  | PNG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4" name="Picture 10" descr="Microscope - Icônes médical gratuite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080" y="3161691"/>
            <a:ext cx="628382" cy="628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2" descr="Image vectorielle Rechercher Icône patient par ©ahasoft - 91153634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8" name="Picture 14" descr="Doctor Checking Patient Icon - Free PNG &amp; SVG 636454 - Noun Projec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080" y="2426372"/>
            <a:ext cx="608709" cy="60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Ampoule à incandescence - Icônes la technologie gratuite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7678" y="3978145"/>
            <a:ext cx="606784" cy="60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9656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211</Words>
  <Application>Microsoft Office PowerPoint</Application>
  <PresentationFormat>Grand écran</PresentationFormat>
  <Paragraphs>49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Galliou</dc:creator>
  <cp:lastModifiedBy>Julien Dang</cp:lastModifiedBy>
  <cp:revision>35</cp:revision>
  <dcterms:created xsi:type="dcterms:W3CDTF">2024-05-16T20:08:43Z</dcterms:created>
  <dcterms:modified xsi:type="dcterms:W3CDTF">2024-05-31T15:34:15Z</dcterms:modified>
</cp:coreProperties>
</file>