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21"/>
  </p:notesMasterIdLst>
  <p:sldIdLst>
    <p:sldId id="256" r:id="rId2"/>
    <p:sldId id="258" r:id="rId3"/>
    <p:sldId id="277" r:id="rId4"/>
    <p:sldId id="279" r:id="rId5"/>
    <p:sldId id="271" r:id="rId6"/>
    <p:sldId id="270" r:id="rId7"/>
    <p:sldId id="259" r:id="rId8"/>
    <p:sldId id="274" r:id="rId9"/>
    <p:sldId id="260" r:id="rId10"/>
    <p:sldId id="261" r:id="rId11"/>
    <p:sldId id="262" r:id="rId12"/>
    <p:sldId id="263" r:id="rId13"/>
    <p:sldId id="275" r:id="rId14"/>
    <p:sldId id="264" r:id="rId15"/>
    <p:sldId id="265" r:id="rId16"/>
    <p:sldId id="266" r:id="rId17"/>
    <p:sldId id="267" r:id="rId18"/>
    <p:sldId id="268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3DC"/>
    <a:srgbClr val="D88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5"/>
    <p:restoredTop sz="94694"/>
  </p:normalViewPr>
  <p:slideViewPr>
    <p:cSldViewPr snapToGrid="0" snapToObjects="1">
      <p:cViewPr varScale="1">
        <p:scale>
          <a:sx n="97" d="100"/>
          <a:sy n="97" d="100"/>
        </p:scale>
        <p:origin x="2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Homme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C9-4438-8B3E-B56268503B3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UF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C9-4438-8B3E-B56268503B3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PH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C9-4438-8B3E-B56268503B3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MI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C9-4438-8B3E-B56268503B3A}"/>
                </c:ext>
              </c:extLst>
            </c:dLbl>
            <c:dLbl>
              <c:idx val="4"/>
              <c:layout>
                <c:manualLayout>
                  <c:x val="-2.343750000000011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CHU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C9-4438-8B3E-B56268503B3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Sexe</c:v>
                </c:pt>
                <c:pt idx="1">
                  <c:v>Responsable</c:v>
                </c:pt>
                <c:pt idx="2">
                  <c:v>Grade</c:v>
                </c:pt>
                <c:pt idx="3">
                  <c:v>Spécialité</c:v>
                </c:pt>
                <c:pt idx="4">
                  <c:v>Lieu d'exercice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0.62</c:v>
                </c:pt>
                <c:pt idx="1">
                  <c:v>0.42</c:v>
                </c:pt>
                <c:pt idx="2">
                  <c:v>0.63</c:v>
                </c:pt>
                <c:pt idx="3">
                  <c:v>0.81</c:v>
                </c:pt>
                <c:pt idx="4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9-4438-8B3E-B56268503B3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Femme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C9-4438-8B3E-B56268503B3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Service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C9-4438-8B3E-B56268503B3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PU-PH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C9-4438-8B3E-B56268503B3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MP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C9-4438-8B3E-B56268503B3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CHG/Prox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C9-4438-8B3E-B56268503B3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Sexe</c:v>
                </c:pt>
                <c:pt idx="1">
                  <c:v>Responsable</c:v>
                </c:pt>
                <c:pt idx="2">
                  <c:v>Grade</c:v>
                </c:pt>
                <c:pt idx="3">
                  <c:v>Spécialité</c:v>
                </c:pt>
                <c:pt idx="4">
                  <c:v>Lieu d'exercice</c:v>
                </c:pt>
              </c:strCache>
            </c:strRef>
          </c:cat>
          <c:val>
            <c:numRef>
              <c:f>Feuil1!$C$2:$C$6</c:f>
              <c:numCache>
                <c:formatCode>0%</c:formatCode>
                <c:ptCount val="5"/>
                <c:pt idx="0">
                  <c:v>0.38</c:v>
                </c:pt>
                <c:pt idx="1">
                  <c:v>0.57999999999999996</c:v>
                </c:pt>
                <c:pt idx="2" formatCode="0.00%">
                  <c:v>0.14599999999999999</c:v>
                </c:pt>
                <c:pt idx="3">
                  <c:v>0.19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C9-4438-8B3E-B56268503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771608"/>
        <c:axId val="358779152"/>
      </c:barChart>
      <c:catAx>
        <c:axId val="35877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8779152"/>
        <c:crosses val="autoZero"/>
        <c:auto val="1"/>
        <c:lblAlgn val="ctr"/>
        <c:lblOffset val="100"/>
        <c:noMultiLvlLbl val="0"/>
      </c:catAx>
      <c:valAx>
        <c:axId val="35877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5877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86792955228419E-2"/>
          <c:y val="4.4937548229745952E-2"/>
          <c:w val="0.95080499448438516"/>
          <c:h val="0.77723776820032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CHU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Médiane nombre de lits </c:v>
                </c:pt>
                <c:pt idx="1">
                  <c:v>Moyenne d'age des patients</c:v>
                </c:pt>
                <c:pt idx="2">
                  <c:v>% Provenance des urgences 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22.6</c:v>
                </c:pt>
                <c:pt idx="1">
                  <c:v>68.400000000000006</c:v>
                </c:pt>
                <c:pt idx="2">
                  <c:v>67.400000000000006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E-43AE-843B-28507FC876B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Hors CHU</c:v>
                </c:pt>
              </c:strCache>
            </c:strRef>
          </c:tx>
          <c:spPr>
            <a:solidFill>
              <a:srgbClr val="54C3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Médiane nombre de lits </c:v>
                </c:pt>
                <c:pt idx="1">
                  <c:v>Moyenne d'age des patients</c:v>
                </c:pt>
                <c:pt idx="2">
                  <c:v>% Provenance des urgences 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23.7</c:v>
                </c:pt>
                <c:pt idx="1">
                  <c:v>70</c:v>
                </c:pt>
                <c:pt idx="2">
                  <c:v>68.599999999999994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7E-43AE-843B-28507FC876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739472"/>
        <c:axId val="361738160"/>
      </c:barChart>
      <c:catAx>
        <c:axId val="36173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1738160"/>
        <c:crosses val="autoZero"/>
        <c:auto val="1"/>
        <c:lblAlgn val="ctr"/>
        <c:lblOffset val="100"/>
        <c:noMultiLvlLbl val="0"/>
      </c:catAx>
      <c:valAx>
        <c:axId val="36173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173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96833276275254"/>
          <c:y val="0.90910704376142737"/>
          <c:w val="0.27509614287344519"/>
          <c:h val="9.0892956238572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CHU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1 pour 8</c:v>
                </c:pt>
                <c:pt idx="1">
                  <c:v>1 pour 10</c:v>
                </c:pt>
                <c:pt idx="2">
                  <c:v>1 pour 12</c:v>
                </c:pt>
                <c:pt idx="3">
                  <c:v>Moins d'1 pour 13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0.36</c:v>
                </c:pt>
                <c:pt idx="1">
                  <c:v>0.48</c:v>
                </c:pt>
                <c:pt idx="2">
                  <c:v>0.14000000000000001</c:v>
                </c:pt>
                <c:pt idx="3" formatCode="0.0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7-47AE-ABB9-1F1117B2FA9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Hors CHU</c:v>
                </c:pt>
              </c:strCache>
            </c:strRef>
          </c:tx>
          <c:spPr>
            <a:solidFill>
              <a:srgbClr val="54C3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1 pour 8</c:v>
                </c:pt>
                <c:pt idx="1">
                  <c:v>1 pour 10</c:v>
                </c:pt>
                <c:pt idx="2">
                  <c:v>1 pour 12</c:v>
                </c:pt>
                <c:pt idx="3">
                  <c:v>Moins d'1 pour 13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0.16</c:v>
                </c:pt>
                <c:pt idx="1">
                  <c:v>0.44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B7-47AE-ABB9-1F1117B2FA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00334048"/>
        <c:axId val="200335032"/>
      </c:barChart>
      <c:catAx>
        <c:axId val="20033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335032"/>
        <c:crosses val="autoZero"/>
        <c:auto val="1"/>
        <c:lblAlgn val="ctr"/>
        <c:lblOffset val="100"/>
        <c:noMultiLvlLbl val="0"/>
      </c:catAx>
      <c:valAx>
        <c:axId val="2003350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0334048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t"/>
      <c:layout>
        <c:manualLayout>
          <c:xMode val="edge"/>
          <c:yMode val="edge"/>
          <c:x val="0.68491564913081504"/>
          <c:y val="0.18146698517922591"/>
          <c:w val="0.27509614287344519"/>
          <c:h val="8.9125589758354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CHU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1 pour 8</c:v>
                </c:pt>
                <c:pt idx="1">
                  <c:v>1 pour 10</c:v>
                </c:pt>
                <c:pt idx="2">
                  <c:v>1 pour 12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0.34</c:v>
                </c:pt>
                <c:pt idx="1">
                  <c:v>0.43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7-47AE-ABB9-1F1117B2FA9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Hors CHU</c:v>
                </c:pt>
              </c:strCache>
            </c:strRef>
          </c:tx>
          <c:spPr>
            <a:solidFill>
              <a:srgbClr val="54C3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1 pour 8</c:v>
                </c:pt>
                <c:pt idx="1">
                  <c:v>1 pour 10</c:v>
                </c:pt>
                <c:pt idx="2">
                  <c:v>1 pour 12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0.27</c:v>
                </c:pt>
                <c:pt idx="1">
                  <c:v>0.42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B7-47AE-ABB9-1F1117B2FA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00334048"/>
        <c:axId val="200335032"/>
      </c:barChart>
      <c:catAx>
        <c:axId val="20033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335032"/>
        <c:crosses val="autoZero"/>
        <c:auto val="1"/>
        <c:lblAlgn val="ctr"/>
        <c:lblOffset val="100"/>
        <c:noMultiLvlLbl val="0"/>
      </c:catAx>
      <c:valAx>
        <c:axId val="2003350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03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IDE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BB-43A3-9F69-F43AD2D0FC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Plus d'1 pour 8</c:v>
                </c:pt>
                <c:pt idx="1">
                  <c:v>1 pour 8</c:v>
                </c:pt>
                <c:pt idx="2">
                  <c:v>1 pour 10</c:v>
                </c:pt>
                <c:pt idx="3">
                  <c:v>Moins d'1 pour 10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0.09</c:v>
                </c:pt>
                <c:pt idx="1">
                  <c:v>0.68</c:v>
                </c:pt>
                <c:pt idx="2">
                  <c:v>0.21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B-43A3-9F69-F43AD2D0FCA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AS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Plus d'1 pour 8</c:v>
                </c:pt>
                <c:pt idx="1">
                  <c:v>1 pour 8</c:v>
                </c:pt>
                <c:pt idx="2">
                  <c:v>1 pour 10</c:v>
                </c:pt>
                <c:pt idx="3">
                  <c:v>Moins d'1 pour 10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0.13</c:v>
                </c:pt>
                <c:pt idx="1">
                  <c:v>0.7</c:v>
                </c:pt>
                <c:pt idx="2">
                  <c:v>0.16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41-4EE7-9999-1542ED2505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3746920"/>
        <c:axId val="443742328"/>
      </c:barChart>
      <c:catAx>
        <c:axId val="44374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3742328"/>
        <c:crosses val="autoZero"/>
        <c:auto val="1"/>
        <c:lblAlgn val="ctr"/>
        <c:lblOffset val="100"/>
        <c:noMultiLvlLbl val="0"/>
      </c:catAx>
      <c:valAx>
        <c:axId val="4437423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4374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CHU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1 pour 8</c:v>
                </c:pt>
                <c:pt idx="1">
                  <c:v>1 pour 10</c:v>
                </c:pt>
                <c:pt idx="2">
                  <c:v>1 pour 12 ou moins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0.41</c:v>
                </c:pt>
                <c:pt idx="1">
                  <c:v>0.28999999999999998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7-47AE-ABB9-1F1117B2FA9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Hors CHU</c:v>
                </c:pt>
              </c:strCache>
            </c:strRef>
          </c:tx>
          <c:spPr>
            <a:solidFill>
              <a:srgbClr val="54C3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1 pour 8</c:v>
                </c:pt>
                <c:pt idx="1">
                  <c:v>1 pour 10</c:v>
                </c:pt>
                <c:pt idx="2">
                  <c:v>1 pour 12 ou moins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0.39</c:v>
                </c:pt>
                <c:pt idx="1">
                  <c:v>0.39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B7-47AE-ABB9-1F1117B2FA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00334048"/>
        <c:axId val="200335032"/>
      </c:barChart>
      <c:catAx>
        <c:axId val="20033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335032"/>
        <c:crosses val="autoZero"/>
        <c:auto val="1"/>
        <c:lblAlgn val="ctr"/>
        <c:lblOffset val="100"/>
        <c:noMultiLvlLbl val="0"/>
      </c:catAx>
      <c:valAx>
        <c:axId val="2003350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0334048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t"/>
      <c:layout>
        <c:manualLayout>
          <c:xMode val="edge"/>
          <c:yMode val="edge"/>
          <c:x val="0.68612337859941408"/>
          <c:y val="0.15277778891643257"/>
          <c:w val="0.27509614287344519"/>
          <c:h val="8.9125589758354454E-2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968114754164097"/>
          <c:w val="0.97342995169082125"/>
          <c:h val="0.775445120694453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CHU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1pour 6</c:v>
                </c:pt>
                <c:pt idx="1">
                  <c:v>1pour 8-9</c:v>
                </c:pt>
                <c:pt idx="2">
                  <c:v>1pour 10-11</c:v>
                </c:pt>
                <c:pt idx="3">
                  <c:v>Moins d'1 pour 12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0.34</c:v>
                </c:pt>
                <c:pt idx="1">
                  <c:v>0.48</c:v>
                </c:pt>
                <c:pt idx="2">
                  <c:v>0.16</c:v>
                </c:pt>
                <c:pt idx="3" formatCode="0.0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7-47AE-ABB9-1F1117B2FA9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Hors CHU</c:v>
                </c:pt>
              </c:strCache>
            </c:strRef>
          </c:tx>
          <c:spPr>
            <a:solidFill>
              <a:srgbClr val="54C3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1pour 6</c:v>
                </c:pt>
                <c:pt idx="1">
                  <c:v>1pour 8-9</c:v>
                </c:pt>
                <c:pt idx="2">
                  <c:v>1pour 10-11</c:v>
                </c:pt>
                <c:pt idx="3">
                  <c:v>Moins d'1 pour 12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0.15</c:v>
                </c:pt>
                <c:pt idx="1">
                  <c:v>0.35</c:v>
                </c:pt>
                <c:pt idx="2">
                  <c:v>0.33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B7-47AE-ABB9-1F1117B2FA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00334048"/>
        <c:axId val="200335032"/>
      </c:barChart>
      <c:catAx>
        <c:axId val="20033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335032"/>
        <c:crosses val="autoZero"/>
        <c:auto val="1"/>
        <c:lblAlgn val="ctr"/>
        <c:lblOffset val="100"/>
        <c:noMultiLvlLbl val="0"/>
      </c:catAx>
      <c:valAx>
        <c:axId val="2003350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03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Senior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BB-43A3-9F69-F43AD2D0FC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Plus d'1 pour 8</c:v>
                </c:pt>
                <c:pt idx="1">
                  <c:v>1 pour 8</c:v>
                </c:pt>
                <c:pt idx="2">
                  <c:v>1 pour 10</c:v>
                </c:pt>
                <c:pt idx="3">
                  <c:v>Moins d'1 pour 10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0.09</c:v>
                </c:pt>
                <c:pt idx="1">
                  <c:v>0.49</c:v>
                </c:pt>
                <c:pt idx="2">
                  <c:v>0.32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B-43A3-9F69-F43AD2D0FCA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Interne</c:v>
                </c:pt>
              </c:strCache>
            </c:strRef>
          </c:tx>
          <c:spPr>
            <a:solidFill>
              <a:srgbClr val="D88058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Plus d'1 pour 8</c:v>
                </c:pt>
                <c:pt idx="1">
                  <c:v>1 pour 8</c:v>
                </c:pt>
                <c:pt idx="2">
                  <c:v>1 pour 10</c:v>
                </c:pt>
                <c:pt idx="3">
                  <c:v>Moins d'1 pour 10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0.53</c:v>
                </c:pt>
                <c:pt idx="1">
                  <c:v>0.32</c:v>
                </c:pt>
                <c:pt idx="2">
                  <c:v>0.13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41-4EE7-9999-1542ED2505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3746920"/>
        <c:axId val="443742328"/>
      </c:barChart>
      <c:catAx>
        <c:axId val="44374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3742328"/>
        <c:crosses val="autoZero"/>
        <c:auto val="1"/>
        <c:lblAlgn val="ctr"/>
        <c:lblOffset val="100"/>
        <c:noMultiLvlLbl val="0"/>
      </c:catAx>
      <c:valAx>
        <c:axId val="4437423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43746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15845-2EF4-2C49-BFE9-2B717626B6F6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4C7FC-1D06-2146-95A0-FE9EB0EE1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22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AFAA-2E83-1541-9D93-935E42624205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98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7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1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3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8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6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8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7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0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9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2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3ACDE11-77D5-4A10-8064-CAD4DFA67F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273041"/>
            <a:ext cx="1219200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0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r.surveymonke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6800" y="109735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Quel ratio patients/soignants</a:t>
            </a:r>
            <a:br>
              <a:rPr lang="fr-FR" dirty="0"/>
            </a:br>
            <a:r>
              <a:rPr lang="fr-FR" sz="5400" dirty="0"/>
              <a:t>pour les services de médecine interne et de médecine polyvalente</a:t>
            </a:r>
            <a:r>
              <a:rPr lang="fr-FR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L.Bouillet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L.Hery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B.Lioger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C.Comarmond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B.Gramont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C.Leroux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R.Guitton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A.Bourgarit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le CNP </a:t>
            </a:r>
            <a:r>
              <a:rPr lang="fr-FR" dirty="0">
                <a:solidFill>
                  <a:schemeClr val="tx1"/>
                </a:solidFill>
              </a:rPr>
              <a:t>MIPIC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la SNFMI et la SFMP.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557" y="5895756"/>
            <a:ext cx="1083380" cy="801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35" y="5976092"/>
            <a:ext cx="1762729" cy="6753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5E7E32F-2EFE-946C-1BC5-B542F56E4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83" y="109735"/>
            <a:ext cx="2851220" cy="16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3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144" y="22382"/>
            <a:ext cx="10058400" cy="1450757"/>
          </a:xfrm>
        </p:spPr>
        <p:txBody>
          <a:bodyPr/>
          <a:lstStyle/>
          <a:p>
            <a:r>
              <a:rPr lang="fr-FR" dirty="0"/>
              <a:t>Descriptif des unités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28030"/>
              </p:ext>
            </p:extLst>
          </p:nvPr>
        </p:nvGraphicFramePr>
        <p:xfrm>
          <a:off x="794743" y="1288473"/>
          <a:ext cx="10515600" cy="489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464094" y="5658844"/>
            <a:ext cx="193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Extrêmes: 5-100%</a:t>
            </a:r>
          </a:p>
        </p:txBody>
      </p:sp>
    </p:spTree>
    <p:extLst>
      <p:ext uri="{BB962C8B-B14F-4D97-AF65-F5344CB8AC3E}">
        <p14:creationId xmlns:p14="http://schemas.microsoft.com/office/powerpoint/2010/main" val="367111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3188" y="206502"/>
            <a:ext cx="10058400" cy="1450757"/>
          </a:xfrm>
        </p:spPr>
        <p:txBody>
          <a:bodyPr/>
          <a:lstStyle/>
          <a:p>
            <a:r>
              <a:rPr lang="fr-FR" dirty="0"/>
              <a:t>Ratio IDE de jour: </a:t>
            </a:r>
            <a:r>
              <a:rPr lang="fr-FR" sz="4000" dirty="0"/>
              <a:t>Extrêmes 1/7  à 1/15</a:t>
            </a:r>
            <a:br>
              <a:rPr lang="fr-FR" sz="4000" dirty="0"/>
            </a:b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968633"/>
              </p:ext>
            </p:extLst>
          </p:nvPr>
        </p:nvGraphicFramePr>
        <p:xfrm>
          <a:off x="1295400" y="1246908"/>
          <a:ext cx="10515600" cy="527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8995954" y="5429795"/>
            <a:ext cx="1809106" cy="404949"/>
            <a:chOff x="8186057" y="3026229"/>
            <a:chExt cx="1809106" cy="404949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8186057" y="3026229"/>
              <a:ext cx="0" cy="404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8231678" y="3026229"/>
              <a:ext cx="1763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 = 0,02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707679" y="3066406"/>
            <a:ext cx="1809106" cy="404949"/>
            <a:chOff x="8186057" y="3026229"/>
            <a:chExt cx="1809106" cy="404949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8186057" y="3026229"/>
              <a:ext cx="0" cy="404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8231678" y="3026229"/>
              <a:ext cx="1763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 = ns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0796351" y="4238321"/>
            <a:ext cx="1763485" cy="404949"/>
            <a:chOff x="10643951" y="4085921"/>
            <a:chExt cx="1763485" cy="404949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643951" y="4085921"/>
              <a:ext cx="0" cy="404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0643951" y="4134506"/>
              <a:ext cx="1763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 = ns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662058" y="2130314"/>
            <a:ext cx="1809106" cy="404949"/>
            <a:chOff x="8186057" y="3026229"/>
            <a:chExt cx="1809106" cy="404949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8186057" y="3026229"/>
              <a:ext cx="0" cy="404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8231678" y="3026229"/>
              <a:ext cx="1763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 = 0,002</a:t>
              </a:r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t="7562" r="9929" b="32889"/>
          <a:stretch/>
        </p:blipFill>
        <p:spPr>
          <a:xfrm>
            <a:off x="0" y="-12470"/>
            <a:ext cx="1384662" cy="12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5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8710" y="0"/>
            <a:ext cx="10058400" cy="1450757"/>
          </a:xfrm>
        </p:spPr>
        <p:txBody>
          <a:bodyPr/>
          <a:lstStyle/>
          <a:p>
            <a:r>
              <a:rPr lang="fr-FR" dirty="0"/>
              <a:t>Ratio AS de jour: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989124"/>
              </p:ext>
            </p:extLst>
          </p:nvPr>
        </p:nvGraphicFramePr>
        <p:xfrm>
          <a:off x="1021080" y="1246909"/>
          <a:ext cx="10515600" cy="498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553097" y="6116979"/>
            <a:ext cx="745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de différence statistiquement significative entre CHU et hors CHU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9" y="60094"/>
            <a:ext cx="1269321" cy="118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6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4D144F1B-1CE9-15A7-D557-5670CE6B666E}"/>
              </a:ext>
            </a:extLst>
          </p:cNvPr>
          <p:cNvGrpSpPr/>
          <p:nvPr/>
        </p:nvGrpSpPr>
        <p:grpSpPr>
          <a:xfrm>
            <a:off x="1914298" y="1267756"/>
            <a:ext cx="7488712" cy="5198358"/>
            <a:chOff x="3526971" y="683078"/>
            <a:chExt cx="5167086" cy="519835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5724329-40CF-6B2C-A2BB-5A759BA6C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03" r="21849"/>
            <a:stretch/>
          </p:blipFill>
          <p:spPr>
            <a:xfrm>
              <a:off x="4586514" y="683078"/>
              <a:ext cx="4107543" cy="5198358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A87C2776-DFFD-7D93-63C5-91897F9F98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6368"/>
            <a:stretch/>
          </p:blipFill>
          <p:spPr>
            <a:xfrm>
              <a:off x="3526971" y="683078"/>
              <a:ext cx="1059543" cy="5198358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58850900-695E-4410-EEEF-33BBC0D50C49}"/>
              </a:ext>
            </a:extLst>
          </p:cNvPr>
          <p:cNvSpPr txBox="1"/>
          <p:nvPr/>
        </p:nvSpPr>
        <p:spPr>
          <a:xfrm>
            <a:off x="63374" y="114795"/>
            <a:ext cx="11920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Variation du ratio soignant-patients </a:t>
            </a:r>
            <a:r>
              <a:rPr lang="fr-FR" sz="2800" b="1" dirty="0">
                <a:solidFill>
                  <a:schemeClr val="accent6"/>
                </a:solidFill>
              </a:rPr>
              <a:t>IDE</a:t>
            </a:r>
            <a:r>
              <a:rPr lang="fr-FR" sz="2800" b="1" dirty="0">
                <a:solidFill>
                  <a:schemeClr val="accent1"/>
                </a:solidFill>
              </a:rPr>
              <a:t> et </a:t>
            </a:r>
            <a:r>
              <a:rPr lang="fr-FR" sz="2800" b="1" dirty="0">
                <a:solidFill>
                  <a:schemeClr val="accent2"/>
                </a:solidFill>
              </a:rPr>
              <a:t>AS</a:t>
            </a:r>
            <a:r>
              <a:rPr lang="fr-FR" sz="2800" b="1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fr-FR" sz="2800" b="1" dirty="0">
                <a:solidFill>
                  <a:schemeClr val="accent1"/>
                </a:solidFill>
              </a:rPr>
              <a:t>en fonction du jour, de la nuit et du week-end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F2B17CD-BC0D-ADAF-CA28-40C8FA1DAA1C}"/>
              </a:ext>
            </a:extLst>
          </p:cNvPr>
          <p:cNvCxnSpPr>
            <a:cxnSpLocks/>
          </p:cNvCxnSpPr>
          <p:nvPr/>
        </p:nvCxnSpPr>
        <p:spPr>
          <a:xfrm>
            <a:off x="1593934" y="4756991"/>
            <a:ext cx="62734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47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3324" y="-171699"/>
            <a:ext cx="8660476" cy="1147791"/>
          </a:xfrm>
        </p:spPr>
        <p:txBody>
          <a:bodyPr>
            <a:normAutofit/>
          </a:bodyPr>
          <a:lstStyle/>
          <a:p>
            <a:r>
              <a:rPr lang="fr-FR" sz="6600" dirty="0"/>
              <a:t>Souhaits ratio IDE/AS </a:t>
            </a: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144546398"/>
              </p:ext>
            </p:extLst>
          </p:nvPr>
        </p:nvGraphicFramePr>
        <p:xfrm>
          <a:off x="1602641" y="1365391"/>
          <a:ext cx="10176493" cy="495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79" y="1363854"/>
            <a:ext cx="607423" cy="5679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t="7562" r="9929" b="32889"/>
          <a:stretch/>
        </p:blipFill>
        <p:spPr>
          <a:xfrm>
            <a:off x="5342710" y="1382788"/>
            <a:ext cx="587826" cy="5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9802" y="155414"/>
            <a:ext cx="10058400" cy="1450757"/>
          </a:xfrm>
        </p:spPr>
        <p:txBody>
          <a:bodyPr/>
          <a:lstStyle/>
          <a:p>
            <a:r>
              <a:rPr lang="fr-FR" dirty="0"/>
              <a:t>Ratio sénior: Extrêmes 1/4 à 1/24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634904"/>
              </p:ext>
            </p:extLst>
          </p:nvPr>
        </p:nvGraphicFramePr>
        <p:xfrm>
          <a:off x="838200" y="1090927"/>
          <a:ext cx="10515600" cy="498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553097" y="6116979"/>
            <a:ext cx="745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de différence statistiquement significative entre CHU et hors CHU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r="13004" b="42322"/>
          <a:stretch/>
        </p:blipFill>
        <p:spPr>
          <a:xfrm>
            <a:off x="0" y="0"/>
            <a:ext cx="1293224" cy="14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3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19331" y="64801"/>
            <a:ext cx="11039769" cy="1450757"/>
          </a:xfrm>
        </p:spPr>
        <p:txBody>
          <a:bodyPr>
            <a:normAutofit fontScale="90000"/>
          </a:bodyPr>
          <a:lstStyle/>
          <a:p>
            <a:r>
              <a:rPr lang="fr-FR" sz="6000" dirty="0"/>
              <a:t>Ratio interne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114800"/>
              </p:ext>
            </p:extLst>
          </p:nvPr>
        </p:nvGraphicFramePr>
        <p:xfrm>
          <a:off x="838200" y="1246909"/>
          <a:ext cx="10515600" cy="498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necteur droit 3"/>
          <p:cNvCxnSpPr/>
          <p:nvPr/>
        </p:nvCxnSpPr>
        <p:spPr>
          <a:xfrm>
            <a:off x="6100354" y="2103120"/>
            <a:ext cx="0" cy="404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145975" y="2103120"/>
            <a:ext cx="1763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 = 0,008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8186057" y="3026229"/>
            <a:ext cx="1809106" cy="404949"/>
            <a:chOff x="8186057" y="3026229"/>
            <a:chExt cx="1809106" cy="404949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8186057" y="3026229"/>
              <a:ext cx="0" cy="404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8231678" y="3026229"/>
              <a:ext cx="1763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 = 0,046</a:t>
              </a:r>
            </a:p>
          </p:txBody>
        </p:sp>
      </p:grpSp>
      <p:cxnSp>
        <p:nvCxnSpPr>
          <p:cNvPr id="10" name="Connecteur droit 9"/>
          <p:cNvCxnSpPr/>
          <p:nvPr/>
        </p:nvCxnSpPr>
        <p:spPr>
          <a:xfrm>
            <a:off x="8297190" y="5077098"/>
            <a:ext cx="0" cy="404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342811" y="5077098"/>
            <a:ext cx="1763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 = 0,026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0249988" y="4097383"/>
            <a:ext cx="0" cy="404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295609" y="4113423"/>
            <a:ext cx="1763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 = ns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-749" r="31497" b="749"/>
          <a:stretch/>
        </p:blipFill>
        <p:spPr>
          <a:xfrm>
            <a:off x="8708" y="0"/>
            <a:ext cx="139772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89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835" y="0"/>
            <a:ext cx="8660476" cy="1147791"/>
          </a:xfrm>
        </p:spPr>
        <p:txBody>
          <a:bodyPr/>
          <a:lstStyle/>
          <a:p>
            <a:r>
              <a:rPr lang="fr-FR" sz="6600" dirty="0"/>
              <a:t>Souhaits </a:t>
            </a: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153157007"/>
              </p:ext>
            </p:extLst>
          </p:nvPr>
        </p:nvGraphicFramePr>
        <p:xfrm>
          <a:off x="1602641" y="1365391"/>
          <a:ext cx="10176493" cy="495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-749" r="31497" b="749"/>
          <a:stretch/>
        </p:blipFill>
        <p:spPr>
          <a:xfrm>
            <a:off x="8030788" y="1365391"/>
            <a:ext cx="481839" cy="6008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r="13004" b="42322"/>
          <a:stretch/>
        </p:blipFill>
        <p:spPr>
          <a:xfrm>
            <a:off x="4928357" y="1365391"/>
            <a:ext cx="522515" cy="57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07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34637" y="182765"/>
            <a:ext cx="10922726" cy="1147791"/>
          </a:xfrm>
        </p:spPr>
        <p:txBody>
          <a:bodyPr>
            <a:normAutofit fontScale="90000"/>
          </a:bodyPr>
          <a:lstStyle/>
          <a:p>
            <a:r>
              <a:rPr lang="fr-FR" dirty="0"/>
              <a:t>Conclusion :   </a:t>
            </a:r>
            <a:r>
              <a:rPr lang="fr-FR" sz="4000" dirty="0"/>
              <a:t>Etat des lieux de nos unité d’HC de MI/MP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669051" y="2251880"/>
            <a:ext cx="5181600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2800" u="sng" dirty="0"/>
              <a:t>UF</a:t>
            </a:r>
            <a:r>
              <a:rPr lang="fr-FR" sz="2800" dirty="0"/>
              <a:t>: 23 lits en moyenne.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fr-F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800" u="sng" dirty="0"/>
              <a:t>Age moyen des patients</a:t>
            </a:r>
            <a:r>
              <a:rPr lang="fr-FR" sz="2800" dirty="0"/>
              <a:t>: 70,6 ans (+/- 5,9).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fr-F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800" u="sng" dirty="0"/>
              <a:t>Post urgence</a:t>
            </a:r>
            <a:r>
              <a:rPr lang="fr-FR" sz="2800" dirty="0"/>
              <a:t>: 68% des patients. </a:t>
            </a:r>
          </a:p>
          <a:p>
            <a:pPr algn="just"/>
            <a:endParaRPr lang="fr-FR" dirty="0"/>
          </a:p>
          <a:p>
            <a:pPr algn="ctr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6341349" y="2188505"/>
            <a:ext cx="5181600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800" u="sng" dirty="0"/>
              <a:t>Ratio IDE de jour</a:t>
            </a:r>
            <a:r>
              <a:rPr lang="fr-FR" sz="2800" dirty="0"/>
              <a:t>: 1/10 en moyenne avec de grandes inégalités entre CHU et hors CHU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800" u="sng" dirty="0"/>
              <a:t>Ratio sénior</a:t>
            </a:r>
            <a:r>
              <a:rPr lang="fr-FR" sz="2800" dirty="0"/>
              <a:t>: 1/8 à 1/10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800" u="sng" dirty="0"/>
              <a:t>Ratio internes</a:t>
            </a:r>
            <a:r>
              <a:rPr lang="fr-FR" sz="2800" dirty="0"/>
              <a:t>: différence CHU et hors CHU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633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211" y="2306399"/>
            <a:ext cx="10515600" cy="4351338"/>
          </a:xfrm>
        </p:spPr>
        <p:txBody>
          <a:bodyPr/>
          <a:lstStyle/>
          <a:p>
            <a:pPr algn="ctr"/>
            <a:r>
              <a:rPr lang="fr-FR" sz="3600" dirty="0"/>
              <a:t>                1 binôme IDE/AS pour 8 patients.</a:t>
            </a:r>
          </a:p>
          <a:p>
            <a:pPr algn="ctr"/>
            <a:endParaRPr lang="fr-FR" sz="3600" dirty="0"/>
          </a:p>
          <a:p>
            <a:pPr algn="ctr"/>
            <a:r>
              <a:rPr lang="fr-FR" sz="3600" dirty="0"/>
              <a:t>1 sénior pour 8 patients.</a:t>
            </a:r>
          </a:p>
          <a:p>
            <a:pPr algn="ctr"/>
            <a:endParaRPr lang="fr-FR" sz="3600" dirty="0"/>
          </a:p>
          <a:p>
            <a:pPr algn="ctr"/>
            <a:r>
              <a:rPr lang="fr-FR" sz="3600" dirty="0"/>
              <a:t>1 interne pour 6 patients.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-749" r="31497" b="749"/>
          <a:stretch/>
        </p:blipFill>
        <p:spPr>
          <a:xfrm>
            <a:off x="2542818" y="4847717"/>
            <a:ext cx="780663" cy="8337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r="13004" b="42322"/>
          <a:stretch/>
        </p:blipFill>
        <p:spPr>
          <a:xfrm>
            <a:off x="2565684" y="3577058"/>
            <a:ext cx="757797" cy="8337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787" y="2215143"/>
            <a:ext cx="892737" cy="8347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t="7562" r="9929" b="32889"/>
          <a:stretch/>
        </p:blipFill>
        <p:spPr>
          <a:xfrm>
            <a:off x="2498215" y="2216068"/>
            <a:ext cx="892737" cy="833784"/>
          </a:xfrm>
          <a:prstGeom prst="rect">
            <a:avLst/>
          </a:prstGeom>
        </p:spPr>
      </p:pic>
      <p:sp>
        <p:nvSpPr>
          <p:cNvPr id="8" name="Titre 4">
            <a:extLst>
              <a:ext uri="{FF2B5EF4-FFF2-40B4-BE49-F238E27FC236}">
                <a16:creationId xmlns:a16="http://schemas.microsoft.com/office/drawing/2014/main" id="{A83D7F5B-C17C-467A-BF9A-74D170EF8EE4}"/>
              </a:ext>
            </a:extLst>
          </p:cNvPr>
          <p:cNvSpPr txBox="1">
            <a:spLocks/>
          </p:cNvSpPr>
          <p:nvPr/>
        </p:nvSpPr>
        <p:spPr>
          <a:xfrm>
            <a:off x="714747" y="220101"/>
            <a:ext cx="10922726" cy="13987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Enquête qui permet de proposer des ratios pour nos unités d’HC de médecine interne/médecine polyvalente.</a:t>
            </a:r>
          </a:p>
        </p:txBody>
      </p:sp>
    </p:spTree>
    <p:extLst>
      <p:ext uri="{BB962C8B-B14F-4D97-AF65-F5344CB8AC3E}">
        <p14:creationId xmlns:p14="http://schemas.microsoft.com/office/powerpoint/2010/main" val="350247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7445" y="2119786"/>
            <a:ext cx="1073559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Pas de recommandation pour imposer un ratio minimum dans les services de médecine interne et de médecine polyvalente (MI/MP)..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tx1"/>
                </a:solidFill>
              </a:rPr>
              <a:t>Le ratio patients/soignants: </a:t>
            </a:r>
            <a:r>
              <a:rPr lang="fr-FR" sz="2800" dirty="0"/>
              <a:t>Dépend de choix politiques et administratifs locaux.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800" dirty="0"/>
              <a:t>Le ratio a un impact: sur la qualité de vie au travail, la mortalité et la durée moyenne de séjour des patients. 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3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06AE53-CEAE-43C8-8C9F-76AB6D8D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217" y="-221261"/>
            <a:ext cx="10058400" cy="1450757"/>
          </a:xfrm>
        </p:spPr>
        <p:txBody>
          <a:bodyPr/>
          <a:lstStyle/>
          <a:p>
            <a:r>
              <a:rPr lang="fr-FR" dirty="0"/>
              <a:t>Ce que dit la loi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F1F56CDE-5965-40BC-B862-48100FF6C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3657" y="1543082"/>
            <a:ext cx="4937760" cy="5047841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/>
              <a:t> </a:t>
            </a:r>
            <a:r>
              <a:rPr lang="fr-FR" sz="2600" b="1" u="sng" dirty="0"/>
              <a:t>Code de santé publique:  </a:t>
            </a:r>
            <a:r>
              <a:rPr lang="fr-FR" sz="2600" dirty="0"/>
              <a:t>Ratios dits de « </a:t>
            </a:r>
            <a:r>
              <a:rPr lang="fr-FR" sz="2600" b="1" dirty="0">
                <a:solidFill>
                  <a:schemeClr val="accent2"/>
                </a:solidFill>
              </a:rPr>
              <a:t>sécurité</a:t>
            </a:r>
            <a:r>
              <a:rPr lang="fr-FR" sz="2600" dirty="0"/>
              <a:t> » pour certaines spécialités : réanimation, soins intensifs…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2600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600" b="1" u="sng" dirty="0"/>
              <a:t>Loi n° 2025-74  du 29 janvier 2025: institution de ratio dits de « </a:t>
            </a:r>
            <a:r>
              <a:rPr lang="fr-FR" sz="2600" b="1" u="sng" dirty="0">
                <a:solidFill>
                  <a:schemeClr val="accent2"/>
                </a:solidFill>
              </a:rPr>
              <a:t>qualité </a:t>
            </a:r>
            <a:r>
              <a:rPr lang="fr-FR" sz="2600" b="1" u="sng" dirty="0"/>
              <a:t>».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dirty="0"/>
              <a:t>- Pour qui?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dirty="0"/>
              <a:t>Chaque spécialité et chaque type d’activité de soin hospitalier (HC, HDJ).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dirty="0"/>
              <a:t>Tous les établissements concourant au service public hospitalier.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6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dirty="0"/>
              <a:t>- En fonction de la charge des soins du service et de la taille de l’établissement. 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B7C40FBD-93E8-4406-B953-68A295B53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9028" y="1543082"/>
            <a:ext cx="4937760" cy="504784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3400" dirty="0"/>
              <a:t>Comment seront établis les ratios? </a:t>
            </a:r>
          </a:p>
          <a:p>
            <a:r>
              <a:rPr lang="fr-FR" sz="3400" dirty="0"/>
              <a:t>Par décret </a:t>
            </a:r>
          </a:p>
          <a:p>
            <a:r>
              <a:rPr lang="fr-FR" sz="3400" dirty="0"/>
              <a:t>Après avis de l’HAS</a:t>
            </a:r>
          </a:p>
          <a:p>
            <a:r>
              <a:rPr lang="fr-FR" sz="3400" dirty="0"/>
              <a:t>Pour 5 ans</a:t>
            </a:r>
          </a:p>
          <a:p>
            <a:endParaRPr lang="fr-FR" sz="3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3400" dirty="0"/>
              <a:t>Approbation localement par: </a:t>
            </a:r>
          </a:p>
          <a:p>
            <a:r>
              <a:rPr lang="fr-FR" sz="3400" dirty="0"/>
              <a:t>CME</a:t>
            </a:r>
          </a:p>
          <a:p>
            <a:r>
              <a:rPr lang="fr-FR" sz="3400" dirty="0"/>
              <a:t>CSIRMT 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4AEC269-9914-4C75-9F07-7E1CD6449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3" t="20116" r="9002" b="22993"/>
          <a:stretch/>
        </p:blipFill>
        <p:spPr>
          <a:xfrm>
            <a:off x="7650178" y="5260063"/>
            <a:ext cx="2906162" cy="7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8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72C6935-75A7-4F46-88B2-5FFEC0A6C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2" t="8923" r="9468" b="8883"/>
          <a:stretch/>
        </p:blipFill>
        <p:spPr>
          <a:xfrm>
            <a:off x="4111644" y="186719"/>
            <a:ext cx="4502728" cy="64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8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370" y="229323"/>
            <a:ext cx="11559259" cy="114779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dirty="0"/>
              <a:t>Etude américaine parue dans le JAMA en 2002:  </a:t>
            </a:r>
            <a:br>
              <a:rPr lang="fr-FR" sz="4000" dirty="0"/>
            </a:br>
            <a:r>
              <a:rPr lang="fr-FR" sz="4000" b="1" dirty="0">
                <a:solidFill>
                  <a:srgbClr val="54C3DC"/>
                </a:solidFill>
              </a:rPr>
              <a:t>1 patient en plus par IDE </a:t>
            </a:r>
            <a:r>
              <a:rPr lang="fr-FR" sz="4000" b="1" dirty="0">
                <a:solidFill>
                  <a:srgbClr val="54C3DC"/>
                </a:solidFill>
                <a:sym typeface="Wingdings" panose="05000000000000000000" pitchFamily="2" charset="2"/>
              </a:rPr>
              <a:t> Plus de morts</a:t>
            </a:r>
            <a:endParaRPr lang="fr-FR" sz="4000" b="1" dirty="0">
              <a:solidFill>
                <a:srgbClr val="54C3D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1783" t="22233" r="14727" b="28661"/>
          <a:stretch/>
        </p:blipFill>
        <p:spPr>
          <a:xfrm>
            <a:off x="616130" y="1747964"/>
            <a:ext cx="11152135" cy="41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3589" y="643942"/>
            <a:ext cx="11144794" cy="114779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000" dirty="0"/>
              <a:t>Etude australienne en parue dans le Lancet en 2021: </a:t>
            </a:r>
            <a:br>
              <a:rPr lang="fr-FR" sz="4000" dirty="0"/>
            </a:br>
            <a:r>
              <a:rPr lang="fr-FR" sz="4000" b="1" dirty="0">
                <a:solidFill>
                  <a:srgbClr val="54C3DC"/>
                </a:solidFill>
              </a:rPr>
              <a:t>1 patient en moins par IDE</a:t>
            </a:r>
            <a:r>
              <a:rPr lang="fr-FR" sz="4000" b="1" dirty="0">
                <a:solidFill>
                  <a:srgbClr val="54C3DC"/>
                </a:solidFill>
                <a:sym typeface="Wingdings" panose="05000000000000000000" pitchFamily="2" charset="2"/>
              </a:rPr>
              <a:t> Moins de morts. </a:t>
            </a:r>
            <a:r>
              <a:rPr lang="fr-FR" sz="4000" b="1" dirty="0">
                <a:solidFill>
                  <a:srgbClr val="54C3DC"/>
                </a:solidFill>
              </a:rPr>
              <a:t>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3132" y="2563094"/>
            <a:ext cx="6660668" cy="22560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1" y="2563094"/>
            <a:ext cx="3958225" cy="25678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260" y="5130930"/>
            <a:ext cx="1503123" cy="2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1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31300" y="266291"/>
            <a:ext cx="11260700" cy="1450757"/>
          </a:xfrm>
        </p:spPr>
        <p:txBody>
          <a:bodyPr/>
          <a:lstStyle/>
          <a:p>
            <a:r>
              <a:rPr lang="fr-FR" dirty="0"/>
              <a:t>Quels ratio pour la médecine interne/médecine polyvalente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97280" y="1948684"/>
            <a:ext cx="10058400" cy="424388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3200" dirty="0"/>
              <a:t>Enquête nationale. </a:t>
            </a:r>
          </a:p>
          <a:p>
            <a:endParaRPr lang="fr-FR" sz="3200" dirty="0"/>
          </a:p>
          <a:p>
            <a:r>
              <a:rPr lang="fr-FR" sz="3200" dirty="0"/>
              <a:t>Sous l’égide du CNP </a:t>
            </a:r>
            <a:r>
              <a:rPr lang="fr-FR" sz="3200" dirty="0">
                <a:solidFill>
                  <a:schemeClr val="tx1"/>
                </a:solidFill>
              </a:rPr>
              <a:t>MIPIC</a:t>
            </a:r>
            <a:r>
              <a:rPr lang="fr-FR" sz="3200" dirty="0"/>
              <a:t>, de la SNFMI et de la SFMP.</a:t>
            </a:r>
          </a:p>
          <a:p>
            <a:endParaRPr lang="fr-FR" sz="3200" dirty="0"/>
          </a:p>
          <a:p>
            <a:r>
              <a:rPr lang="fr-FR" sz="3200" dirty="0"/>
              <a:t> Outil: </a:t>
            </a:r>
            <a:r>
              <a:rPr lang="fr-FR" sz="3200" dirty="0">
                <a:hlinkClick r:id="rId2"/>
              </a:rPr>
              <a:t>https://fr.surveymonkey.com</a:t>
            </a:r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 Période: Février 2023.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5" t="46038" r="7740" b="42990"/>
          <a:stretch/>
        </p:blipFill>
        <p:spPr>
          <a:xfrm>
            <a:off x="8375090" y="4522306"/>
            <a:ext cx="1763485" cy="2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3807" y="195308"/>
            <a:ext cx="8652164" cy="1147791"/>
          </a:xfrm>
        </p:spPr>
        <p:txBody>
          <a:bodyPr/>
          <a:lstStyle/>
          <a:p>
            <a:r>
              <a:rPr lang="fr-FR" dirty="0"/>
              <a:t>Réponses: 130 répondants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877" y="1177957"/>
            <a:ext cx="7260266" cy="54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3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9714" y="-155734"/>
            <a:ext cx="10361848" cy="1147791"/>
          </a:xfrm>
        </p:spPr>
        <p:txBody>
          <a:bodyPr/>
          <a:lstStyle/>
          <a:p>
            <a:r>
              <a:rPr lang="fr-FR" dirty="0"/>
              <a:t>Résultats: </a:t>
            </a:r>
            <a:r>
              <a:rPr lang="fr-FR" sz="5400" b="1" dirty="0"/>
              <a:t>130</a:t>
            </a:r>
            <a:r>
              <a:rPr lang="fr-FR" dirty="0"/>
              <a:t> répondants </a:t>
            </a:r>
          </a:p>
        </p:txBody>
      </p:sp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923631675"/>
              </p:ext>
            </p:extLst>
          </p:nvPr>
        </p:nvGraphicFramePr>
        <p:xfrm>
          <a:off x="2755537" y="99398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à coins arrondis 13"/>
          <p:cNvSpPr/>
          <p:nvPr/>
        </p:nvSpPr>
        <p:spPr>
          <a:xfrm>
            <a:off x="102953" y="2573383"/>
            <a:ext cx="2509618" cy="139772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PH</a:t>
            </a:r>
          </a:p>
          <a:p>
            <a:pPr algn="ctr"/>
            <a:r>
              <a:rPr lang="fr-FR" dirty="0"/>
              <a:t>Homme de 45 ans </a:t>
            </a:r>
          </a:p>
          <a:p>
            <a:pPr algn="ctr"/>
            <a:r>
              <a:rPr lang="fr-FR" dirty="0"/>
              <a:t>Chef de service Interniste </a:t>
            </a:r>
          </a:p>
          <a:p>
            <a:pPr algn="ctr"/>
            <a:r>
              <a:rPr lang="fr-FR" dirty="0"/>
              <a:t>Exerçant en CHU/CHG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7" y="4150994"/>
            <a:ext cx="963174" cy="72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17235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2100</TotalTime>
  <Words>565</Words>
  <Application>Microsoft Office PowerPoint</Application>
  <PresentationFormat>Grand écran</PresentationFormat>
  <Paragraphs>92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Wingdings</vt:lpstr>
      <vt:lpstr>Rétrospective</vt:lpstr>
      <vt:lpstr>Quel ratio patients/soignants pour les services de médecine interne et de médecine polyvalente?</vt:lpstr>
      <vt:lpstr>Introduction </vt:lpstr>
      <vt:lpstr>Ce que dit la loi </vt:lpstr>
      <vt:lpstr>Présentation PowerPoint</vt:lpstr>
      <vt:lpstr>Etude américaine parue dans le JAMA en 2002:   1 patient en plus par IDE  Plus de morts</vt:lpstr>
      <vt:lpstr>Etude australienne en parue dans le Lancet en 2021:  1 patient en moins par IDE Moins de morts.  </vt:lpstr>
      <vt:lpstr>Quels ratio pour la médecine interne/médecine polyvalente ?</vt:lpstr>
      <vt:lpstr>Réponses: 130 répondants </vt:lpstr>
      <vt:lpstr>Résultats: 130 répondants </vt:lpstr>
      <vt:lpstr>Descriptif des unités </vt:lpstr>
      <vt:lpstr>Ratio IDE de jour: Extrêmes 1/7  à 1/15 </vt:lpstr>
      <vt:lpstr>Ratio AS de jour: </vt:lpstr>
      <vt:lpstr>Présentation PowerPoint</vt:lpstr>
      <vt:lpstr>Souhaits ratio IDE/AS </vt:lpstr>
      <vt:lpstr>Ratio sénior: Extrêmes 1/4 à 1/24 </vt:lpstr>
      <vt:lpstr>Ratio interne </vt:lpstr>
      <vt:lpstr>Souhaits </vt:lpstr>
      <vt:lpstr>Conclusion :   Etat des lieux de nos unité d’HC de MI/MP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Cyril Masseau</dc:creator>
  <cp:lastModifiedBy>SEVE, Pascal</cp:lastModifiedBy>
  <cp:revision>84</cp:revision>
  <dcterms:created xsi:type="dcterms:W3CDTF">2020-10-16T12:19:49Z</dcterms:created>
  <dcterms:modified xsi:type="dcterms:W3CDTF">2025-09-29T06:46:30Z</dcterms:modified>
</cp:coreProperties>
</file>