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6" r:id="rId4"/>
    <p:sldId id="262" r:id="rId5"/>
    <p:sldId id="267" r:id="rId6"/>
    <p:sldId id="268" r:id="rId7"/>
    <p:sldId id="272" r:id="rId8"/>
    <p:sldId id="270" r:id="rId9"/>
    <p:sldId id="269" r:id="rId10"/>
    <p:sldId id="271" r:id="rId11"/>
    <p:sldId id="260" r:id="rId12"/>
    <p:sldId id="274" r:id="rId13"/>
    <p:sldId id="257" r:id="rId14"/>
    <p:sldId id="258" r:id="rId15"/>
    <p:sldId id="259" r:id="rId16"/>
    <p:sldId id="275" r:id="rId17"/>
    <p:sldId id="276"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7" autoAdjust="0"/>
    <p:restoredTop sz="94660"/>
  </p:normalViewPr>
  <p:slideViewPr>
    <p:cSldViewPr snapToGrid="0">
      <p:cViewPr varScale="1">
        <p:scale>
          <a:sx n="85" d="100"/>
          <a:sy n="85" d="100"/>
        </p:scale>
        <p:origin x="36" y="4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79161626-542B-45A7-880C-29B224337B79}" type="datetimeFigureOut">
              <a:rPr lang="fr-FR" smtClean="0"/>
              <a:t>16/09/2025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54E0C8C-FF43-4C77-9867-D83C64F9C0F4}" type="slidenum">
              <a:rPr lang="fr-FR" smtClean="0"/>
              <a:t>‹N°›</a:t>
            </a:fld>
            <a:endParaRPr lang="fr-FR"/>
          </a:p>
        </p:txBody>
      </p:sp>
    </p:spTree>
    <p:extLst>
      <p:ext uri="{BB962C8B-B14F-4D97-AF65-F5344CB8AC3E}">
        <p14:creationId xmlns:p14="http://schemas.microsoft.com/office/powerpoint/2010/main" val="535246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9161626-542B-45A7-880C-29B224337B79}" type="datetimeFigureOut">
              <a:rPr lang="fr-FR" smtClean="0"/>
              <a:t>16/09/2025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54E0C8C-FF43-4C77-9867-D83C64F9C0F4}" type="slidenum">
              <a:rPr lang="fr-FR" smtClean="0"/>
              <a:t>‹N°›</a:t>
            </a:fld>
            <a:endParaRPr lang="fr-FR"/>
          </a:p>
        </p:txBody>
      </p:sp>
    </p:spTree>
    <p:extLst>
      <p:ext uri="{BB962C8B-B14F-4D97-AF65-F5344CB8AC3E}">
        <p14:creationId xmlns:p14="http://schemas.microsoft.com/office/powerpoint/2010/main" val="1663664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9161626-542B-45A7-880C-29B224337B79}" type="datetimeFigureOut">
              <a:rPr lang="fr-FR" smtClean="0"/>
              <a:t>16/09/2025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54E0C8C-FF43-4C77-9867-D83C64F9C0F4}" type="slidenum">
              <a:rPr lang="fr-FR" smtClean="0"/>
              <a:t>‹N°›</a:t>
            </a:fld>
            <a:endParaRPr lang="fr-FR"/>
          </a:p>
        </p:txBody>
      </p:sp>
    </p:spTree>
    <p:extLst>
      <p:ext uri="{BB962C8B-B14F-4D97-AF65-F5344CB8AC3E}">
        <p14:creationId xmlns:p14="http://schemas.microsoft.com/office/powerpoint/2010/main" val="2125721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9161626-542B-45A7-880C-29B224337B79}" type="datetimeFigureOut">
              <a:rPr lang="fr-FR" smtClean="0"/>
              <a:t>16/09/2025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54E0C8C-FF43-4C77-9867-D83C64F9C0F4}" type="slidenum">
              <a:rPr lang="fr-FR" smtClean="0"/>
              <a:t>‹N°›</a:t>
            </a:fld>
            <a:endParaRPr lang="fr-FR"/>
          </a:p>
        </p:txBody>
      </p:sp>
    </p:spTree>
    <p:extLst>
      <p:ext uri="{BB962C8B-B14F-4D97-AF65-F5344CB8AC3E}">
        <p14:creationId xmlns:p14="http://schemas.microsoft.com/office/powerpoint/2010/main" val="4756072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79161626-542B-45A7-880C-29B224337B79}" type="datetimeFigureOut">
              <a:rPr lang="fr-FR" smtClean="0"/>
              <a:t>16/09/2025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54E0C8C-FF43-4C77-9867-D83C64F9C0F4}" type="slidenum">
              <a:rPr lang="fr-FR" smtClean="0"/>
              <a:t>‹N°›</a:t>
            </a:fld>
            <a:endParaRPr lang="fr-FR"/>
          </a:p>
        </p:txBody>
      </p:sp>
    </p:spTree>
    <p:extLst>
      <p:ext uri="{BB962C8B-B14F-4D97-AF65-F5344CB8AC3E}">
        <p14:creationId xmlns:p14="http://schemas.microsoft.com/office/powerpoint/2010/main" val="96003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9161626-542B-45A7-880C-29B224337B79}" type="datetimeFigureOut">
              <a:rPr lang="fr-FR" smtClean="0"/>
              <a:t>16/09/2025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54E0C8C-FF43-4C77-9867-D83C64F9C0F4}" type="slidenum">
              <a:rPr lang="fr-FR" smtClean="0"/>
              <a:t>‹N°›</a:t>
            </a:fld>
            <a:endParaRPr lang="fr-FR"/>
          </a:p>
        </p:txBody>
      </p:sp>
    </p:spTree>
    <p:extLst>
      <p:ext uri="{BB962C8B-B14F-4D97-AF65-F5344CB8AC3E}">
        <p14:creationId xmlns:p14="http://schemas.microsoft.com/office/powerpoint/2010/main" val="3817635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9161626-542B-45A7-880C-29B224337B79}" type="datetimeFigureOut">
              <a:rPr lang="fr-FR" smtClean="0"/>
              <a:t>16/09/2025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54E0C8C-FF43-4C77-9867-D83C64F9C0F4}" type="slidenum">
              <a:rPr lang="fr-FR" smtClean="0"/>
              <a:t>‹N°›</a:t>
            </a:fld>
            <a:endParaRPr lang="fr-FR"/>
          </a:p>
        </p:txBody>
      </p:sp>
    </p:spTree>
    <p:extLst>
      <p:ext uri="{BB962C8B-B14F-4D97-AF65-F5344CB8AC3E}">
        <p14:creationId xmlns:p14="http://schemas.microsoft.com/office/powerpoint/2010/main" val="870587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79161626-542B-45A7-880C-29B224337B79}" type="datetimeFigureOut">
              <a:rPr lang="fr-FR" smtClean="0"/>
              <a:t>16/09/2025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54E0C8C-FF43-4C77-9867-D83C64F9C0F4}" type="slidenum">
              <a:rPr lang="fr-FR" smtClean="0"/>
              <a:t>‹N°›</a:t>
            </a:fld>
            <a:endParaRPr lang="fr-FR"/>
          </a:p>
        </p:txBody>
      </p:sp>
    </p:spTree>
    <p:extLst>
      <p:ext uri="{BB962C8B-B14F-4D97-AF65-F5344CB8AC3E}">
        <p14:creationId xmlns:p14="http://schemas.microsoft.com/office/powerpoint/2010/main" val="1159796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9161626-542B-45A7-880C-29B224337B79}" type="datetimeFigureOut">
              <a:rPr lang="fr-FR" smtClean="0"/>
              <a:t>16/09/2025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54E0C8C-FF43-4C77-9867-D83C64F9C0F4}" type="slidenum">
              <a:rPr lang="fr-FR" smtClean="0"/>
              <a:t>‹N°›</a:t>
            </a:fld>
            <a:endParaRPr lang="fr-FR"/>
          </a:p>
        </p:txBody>
      </p:sp>
    </p:spTree>
    <p:extLst>
      <p:ext uri="{BB962C8B-B14F-4D97-AF65-F5344CB8AC3E}">
        <p14:creationId xmlns:p14="http://schemas.microsoft.com/office/powerpoint/2010/main" val="3667534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79161626-542B-45A7-880C-29B224337B79}" type="datetimeFigureOut">
              <a:rPr lang="fr-FR" smtClean="0"/>
              <a:t>16/09/2025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54E0C8C-FF43-4C77-9867-D83C64F9C0F4}" type="slidenum">
              <a:rPr lang="fr-FR" smtClean="0"/>
              <a:t>‹N°›</a:t>
            </a:fld>
            <a:endParaRPr lang="fr-FR"/>
          </a:p>
        </p:txBody>
      </p:sp>
    </p:spTree>
    <p:extLst>
      <p:ext uri="{BB962C8B-B14F-4D97-AF65-F5344CB8AC3E}">
        <p14:creationId xmlns:p14="http://schemas.microsoft.com/office/powerpoint/2010/main" val="3551238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79161626-542B-45A7-880C-29B224337B79}" type="datetimeFigureOut">
              <a:rPr lang="fr-FR" smtClean="0"/>
              <a:t>16/09/2025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54E0C8C-FF43-4C77-9867-D83C64F9C0F4}" type="slidenum">
              <a:rPr lang="fr-FR" smtClean="0"/>
              <a:t>‹N°›</a:t>
            </a:fld>
            <a:endParaRPr lang="fr-FR"/>
          </a:p>
        </p:txBody>
      </p:sp>
    </p:spTree>
    <p:extLst>
      <p:ext uri="{BB962C8B-B14F-4D97-AF65-F5344CB8AC3E}">
        <p14:creationId xmlns:p14="http://schemas.microsoft.com/office/powerpoint/2010/main" val="227123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161626-542B-45A7-880C-29B224337B79}" type="datetimeFigureOut">
              <a:rPr lang="fr-FR" smtClean="0"/>
              <a:t>16/09/2025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4E0C8C-FF43-4C77-9867-D83C64F9C0F4}" type="slidenum">
              <a:rPr lang="fr-FR" smtClean="0"/>
              <a:t>‹N°›</a:t>
            </a:fld>
            <a:endParaRPr lang="fr-FR"/>
          </a:p>
        </p:txBody>
      </p:sp>
    </p:spTree>
    <p:extLst>
      <p:ext uri="{BB962C8B-B14F-4D97-AF65-F5344CB8AC3E}">
        <p14:creationId xmlns:p14="http://schemas.microsoft.com/office/powerpoint/2010/main" val="421002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hyperlink" Target="https://www.conseil-national.medecin.fr/sites/default/files/external-package/analyse_etude/3eea00/cnom-_demographie_des_anciens_padhue_inscrits_a_lordre.pdf" TargetMode="External"/><Relationship Id="rId2" Type="http://schemas.openxmlformats.org/officeDocument/2006/relationships/hyperlink" Target="https://www.cng.sante.fr/procedures-dautorisation-dexercice/obtenir-autorisation-dexercice/medecin" TargetMode="External"/><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hyperlink" Target="https://inph.org/images/MAG-31/INPH-MAG-31.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25620" y="2816527"/>
            <a:ext cx="10838164" cy="2387600"/>
          </a:xfrm>
        </p:spPr>
        <p:txBody>
          <a:bodyPr>
            <a:normAutofit fontScale="90000"/>
          </a:bodyPr>
          <a:lstStyle/>
          <a:p>
            <a:r>
              <a:rPr lang="fr-FR" sz="3600" b="1" dirty="0" smtClean="0"/>
              <a:t>Place des PADHUE </a:t>
            </a:r>
            <a:br>
              <a:rPr lang="fr-FR" sz="3600" b="1" dirty="0" smtClean="0"/>
            </a:br>
            <a:r>
              <a:rPr lang="fr-FR" sz="3600" b="1" dirty="0" smtClean="0"/>
              <a:t>- Praticiens A Diplôme (d'origine) Hors Union Européenne - </a:t>
            </a:r>
            <a:br>
              <a:rPr lang="fr-FR" sz="3600" b="1" dirty="0" smtClean="0"/>
            </a:br>
            <a:r>
              <a:rPr lang="fr-FR" sz="3600" b="1" dirty="0" smtClean="0"/>
              <a:t>dans le système de soins français </a:t>
            </a:r>
            <a:r>
              <a:rPr lang="fr-FR" sz="3600" b="1" dirty="0" smtClean="0"/>
              <a:t/>
            </a:r>
            <a:br>
              <a:rPr lang="fr-FR" sz="3600" b="1" dirty="0" smtClean="0"/>
            </a:br>
            <a:r>
              <a:rPr lang="fr-FR" sz="3600" b="1" dirty="0" smtClean="0"/>
              <a:t/>
            </a:r>
            <a:br>
              <a:rPr lang="fr-FR" sz="3600" b="1" dirty="0" smtClean="0"/>
            </a:br>
            <a:r>
              <a:rPr lang="fr-FR" sz="3600" b="1" dirty="0" smtClean="0"/>
              <a:t>Quels enjeux pour la médecine interne, la médecine hospitalière polyvalente et l'immunologie clinique </a:t>
            </a:r>
            <a:r>
              <a:rPr lang="fr-FR" sz="3600" b="1" dirty="0" smtClean="0"/>
              <a:t>?</a:t>
            </a:r>
            <a:r>
              <a:rPr lang="fr-FR" dirty="0" smtClean="0"/>
              <a:t/>
            </a:r>
            <a:br>
              <a:rPr lang="fr-FR" dirty="0" smtClean="0"/>
            </a:br>
            <a:endParaRPr lang="fr-FR" dirty="0"/>
          </a:p>
        </p:txBody>
      </p:sp>
      <p:sp>
        <p:nvSpPr>
          <p:cNvPr id="3" name="Sous-titre 2"/>
          <p:cNvSpPr>
            <a:spLocks noGrp="1"/>
          </p:cNvSpPr>
          <p:nvPr>
            <p:ph type="subTitle" idx="1"/>
          </p:nvPr>
        </p:nvSpPr>
        <p:spPr>
          <a:xfrm>
            <a:off x="1772702" y="4860039"/>
            <a:ext cx="9144000" cy="1655762"/>
          </a:xfrm>
        </p:spPr>
        <p:txBody>
          <a:bodyPr>
            <a:normAutofit/>
          </a:bodyPr>
          <a:lstStyle/>
          <a:p>
            <a:r>
              <a:rPr lang="fr-FR" sz="2000" i="1" dirty="0" smtClean="0"/>
              <a:t>Dr Eric OZIOL - SYNDIF</a:t>
            </a:r>
          </a:p>
          <a:p>
            <a:r>
              <a:rPr lang="fr-FR" sz="2000" i="1" dirty="0" smtClean="0"/>
              <a:t>Présentation du jeudi 18 septembre 2025</a:t>
            </a:r>
          </a:p>
          <a:p>
            <a:r>
              <a:rPr lang="fr-FR" sz="2000" i="1" dirty="0" smtClean="0"/>
              <a:t>Journée Nationale de Médecine Interne</a:t>
            </a:r>
          </a:p>
          <a:p>
            <a:r>
              <a:rPr lang="fr-FR" sz="2000" i="1" dirty="0" smtClean="0"/>
              <a:t>(Journée Claude LAROCHE)</a:t>
            </a:r>
            <a:endParaRPr lang="fr-FR" sz="2000" i="1" dirty="0"/>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73316" y="21761"/>
            <a:ext cx="1528041" cy="862376"/>
          </a:xfrm>
          <a:prstGeom prst="rect">
            <a:avLst/>
          </a:prstGeom>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8382" y="21761"/>
            <a:ext cx="3812148" cy="1884021"/>
          </a:xfrm>
          <a:prstGeom prst="rect">
            <a:avLst/>
          </a:prstGeom>
        </p:spPr>
      </p:pic>
      <p:pic>
        <p:nvPicPr>
          <p:cNvPr id="6" name="Imag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1514" y="0"/>
            <a:ext cx="1338576" cy="1132142"/>
          </a:xfrm>
          <a:prstGeom prst="rect">
            <a:avLst/>
          </a:prstGeom>
        </p:spPr>
      </p:pic>
      <p:pic>
        <p:nvPicPr>
          <p:cNvPr id="7" name="Imag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01357" y="21761"/>
            <a:ext cx="931771" cy="857230"/>
          </a:xfrm>
          <a:prstGeom prst="rect">
            <a:avLst/>
          </a:prstGeom>
        </p:spPr>
      </p:pic>
      <p:pic>
        <p:nvPicPr>
          <p:cNvPr id="8" name="Image 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22886" y="0"/>
            <a:ext cx="2486025" cy="881419"/>
          </a:xfrm>
          <a:prstGeom prst="rect">
            <a:avLst/>
          </a:prstGeom>
        </p:spPr>
      </p:pic>
      <p:pic>
        <p:nvPicPr>
          <p:cNvPr id="9" name="Imag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308911" y="0"/>
            <a:ext cx="1482603" cy="1132142"/>
          </a:xfrm>
          <a:prstGeom prst="rect">
            <a:avLst/>
          </a:prstGeom>
        </p:spPr>
      </p:pic>
    </p:spTree>
    <p:extLst>
      <p:ext uri="{BB962C8B-B14F-4D97-AF65-F5344CB8AC3E}">
        <p14:creationId xmlns:p14="http://schemas.microsoft.com/office/powerpoint/2010/main" val="31316252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Evolution démographique des inscrits à l’ordre avec un diplôme initial hors </a:t>
            </a:r>
            <a:r>
              <a:rPr lang="fr-FR" b="1" dirty="0" smtClean="0"/>
              <a:t>UE (8)</a:t>
            </a:r>
            <a:endParaRPr lang="fr-FR" dirty="0"/>
          </a:p>
        </p:txBody>
      </p:sp>
      <p:sp>
        <p:nvSpPr>
          <p:cNvPr id="3" name="Espace réservé du contenu 2"/>
          <p:cNvSpPr>
            <a:spLocks noGrp="1"/>
          </p:cNvSpPr>
          <p:nvPr>
            <p:ph idx="1"/>
          </p:nvPr>
        </p:nvSpPr>
        <p:spPr>
          <a:xfrm>
            <a:off x="838200" y="1772701"/>
            <a:ext cx="10515600" cy="5132981"/>
          </a:xfrm>
        </p:spPr>
        <p:txBody>
          <a:bodyPr>
            <a:normAutofit fontScale="77500" lnSpcReduction="20000"/>
          </a:bodyPr>
          <a:lstStyle/>
          <a:p>
            <a:r>
              <a:rPr lang="fr-FR" b="1" dirty="0" smtClean="0"/>
              <a:t>Répartition par spécialités TOP 10 (pour un pourcentage des inscrits actifs réguliers toutes spécialités de 7,9 %) :</a:t>
            </a:r>
          </a:p>
          <a:p>
            <a:endParaRPr lang="fr-FR" b="1" dirty="0" smtClean="0"/>
          </a:p>
          <a:p>
            <a:pPr lvl="1"/>
            <a:r>
              <a:rPr lang="fr-FR" b="1" dirty="0" smtClean="0"/>
              <a:t>GERIATRIE 			33,8 % (rang de choix 41</a:t>
            </a:r>
            <a:r>
              <a:rPr lang="fr-FR" b="1" baseline="30000" dirty="0" smtClean="0"/>
              <a:t>e</a:t>
            </a:r>
            <a:r>
              <a:rPr lang="fr-FR" b="1" dirty="0" smtClean="0"/>
              <a:t> sur 44 à l’EDN)</a:t>
            </a:r>
          </a:p>
          <a:p>
            <a:pPr lvl="1"/>
            <a:r>
              <a:rPr lang="fr-FR" dirty="0" smtClean="0"/>
              <a:t>ONCO-HEMATOLOGIE 	19,3 %</a:t>
            </a:r>
          </a:p>
          <a:p>
            <a:pPr lvl="1"/>
            <a:r>
              <a:rPr lang="fr-FR" dirty="0" smtClean="0"/>
              <a:t>CHIRURGIE VISCERALE 	18,1 %</a:t>
            </a:r>
          </a:p>
          <a:p>
            <a:pPr lvl="1"/>
            <a:r>
              <a:rPr lang="fr-FR" dirty="0" smtClean="0"/>
              <a:t>NEPHROLOGIE 		17,7 %</a:t>
            </a:r>
          </a:p>
          <a:p>
            <a:pPr lvl="1"/>
            <a:r>
              <a:rPr lang="fr-FR" dirty="0" smtClean="0"/>
              <a:t>NEUROCHIRURGIE 		14,1 %</a:t>
            </a:r>
          </a:p>
          <a:p>
            <a:pPr lvl="1"/>
            <a:r>
              <a:rPr lang="fr-FR" dirty="0" smtClean="0"/>
              <a:t>ONCOLOGIE MEDICALE 	13,9 %</a:t>
            </a:r>
          </a:p>
          <a:p>
            <a:pPr lvl="1"/>
            <a:r>
              <a:rPr lang="fr-FR" dirty="0" smtClean="0"/>
              <a:t>CHIRURGIE INFANTILE 	13,8 %</a:t>
            </a:r>
          </a:p>
          <a:p>
            <a:pPr lvl="1"/>
            <a:r>
              <a:rPr lang="fr-FR" dirty="0" smtClean="0"/>
              <a:t>PNEUMOLOGIE 		13,2 %</a:t>
            </a:r>
          </a:p>
          <a:p>
            <a:pPr lvl="1"/>
            <a:r>
              <a:rPr lang="fr-FR" dirty="0" smtClean="0"/>
              <a:t>GYNECO-OBSTETRIQUE 	12,7 %</a:t>
            </a:r>
          </a:p>
          <a:p>
            <a:pPr lvl="1"/>
            <a:r>
              <a:rPr lang="fr-FR" dirty="0" smtClean="0"/>
              <a:t>PEDIATRIE 			12,7 % </a:t>
            </a:r>
          </a:p>
          <a:p>
            <a:pPr lvl="1"/>
            <a:r>
              <a:rPr lang="fr-FR" dirty="0" smtClean="0"/>
              <a:t>…/…</a:t>
            </a:r>
          </a:p>
          <a:p>
            <a:pPr lvl="1"/>
            <a:r>
              <a:rPr lang="fr-FR" b="1" dirty="0" smtClean="0"/>
              <a:t>DERMATOLOGIE 		3,3 % (rang de choix 2</a:t>
            </a:r>
            <a:r>
              <a:rPr lang="fr-FR" b="1" baseline="30000" dirty="0" smtClean="0"/>
              <a:t>e</a:t>
            </a:r>
            <a:r>
              <a:rPr lang="fr-FR" b="1" dirty="0" smtClean="0"/>
              <a:t> sur 44 à l’EDN)</a:t>
            </a:r>
          </a:p>
          <a:p>
            <a:pPr lvl="1"/>
            <a:r>
              <a:rPr lang="fr-FR" b="1" dirty="0" smtClean="0"/>
              <a:t>CHIRURGIE PLASTIQUE 	3 % (rang de choix 1</a:t>
            </a:r>
            <a:r>
              <a:rPr lang="fr-FR" b="1" baseline="30000" dirty="0" smtClean="0"/>
              <a:t>er</a:t>
            </a:r>
            <a:r>
              <a:rPr lang="fr-FR" b="1" dirty="0" smtClean="0"/>
              <a:t> sur 44 à l’EDN)</a:t>
            </a:r>
          </a:p>
          <a:p>
            <a:pPr lvl="1"/>
            <a:r>
              <a:rPr lang="fr-FR" dirty="0" smtClean="0"/>
              <a:t>…/…</a:t>
            </a:r>
          </a:p>
          <a:p>
            <a:pPr lvl="1"/>
            <a:r>
              <a:rPr lang="fr-FR" dirty="0" smtClean="0"/>
              <a:t>CHIRURGIE ORALE		0,9 %</a:t>
            </a:r>
            <a:endParaRPr lang="fr-FR" dirty="0"/>
          </a:p>
        </p:txBody>
      </p:sp>
    </p:spTree>
    <p:extLst>
      <p:ext uri="{BB962C8B-B14F-4D97-AF65-F5344CB8AC3E}">
        <p14:creationId xmlns:p14="http://schemas.microsoft.com/office/powerpoint/2010/main" val="40853243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Epreuves EVC 2024 </a:t>
            </a:r>
            <a:br>
              <a:rPr lang="fr-FR" b="1" dirty="0" smtClean="0"/>
            </a:br>
            <a:r>
              <a:rPr lang="fr-FR" sz="2400" b="1" dirty="0" smtClean="0"/>
              <a:t>(prochain concours décembre 2025/janvier 2026)</a:t>
            </a:r>
            <a:endParaRPr lang="fr-FR" sz="2400" b="1" dirty="0"/>
          </a:p>
        </p:txBody>
      </p:sp>
      <p:sp>
        <p:nvSpPr>
          <p:cNvPr id="3" name="Espace réservé du contenu 2"/>
          <p:cNvSpPr>
            <a:spLocks noGrp="1"/>
          </p:cNvSpPr>
          <p:nvPr>
            <p:ph idx="1"/>
          </p:nvPr>
        </p:nvSpPr>
        <p:spPr>
          <a:xfrm>
            <a:off x="838200" y="1763917"/>
            <a:ext cx="10936804" cy="4911764"/>
          </a:xfrm>
        </p:spPr>
        <p:txBody>
          <a:bodyPr>
            <a:normAutofit fontScale="92500" lnSpcReduction="20000"/>
          </a:bodyPr>
          <a:lstStyle/>
          <a:p>
            <a:pPr marL="0" indent="0">
              <a:buNone/>
            </a:pPr>
            <a:r>
              <a:rPr lang="fr-FR" dirty="0" smtClean="0"/>
              <a:t>Environ </a:t>
            </a:r>
            <a:r>
              <a:rPr lang="fr-FR" b="1" dirty="0" smtClean="0"/>
              <a:t>4 000 </a:t>
            </a:r>
            <a:r>
              <a:rPr lang="fr-FR" b="1" dirty="0" smtClean="0"/>
              <a:t>lauréats Praticiens Associés (hors PACT)</a:t>
            </a:r>
            <a:r>
              <a:rPr lang="fr-FR" dirty="0" smtClean="0"/>
              <a:t> </a:t>
            </a:r>
            <a:r>
              <a:rPr lang="fr-FR" dirty="0" smtClean="0"/>
              <a:t>avec les listes complémentaires</a:t>
            </a:r>
          </a:p>
          <a:p>
            <a:r>
              <a:rPr lang="fr-FR" b="1" dirty="0" smtClean="0"/>
              <a:t>GERIATRIE </a:t>
            </a:r>
            <a:r>
              <a:rPr lang="fr-FR" b="1" dirty="0" smtClean="0"/>
              <a:t>: </a:t>
            </a:r>
            <a:r>
              <a:rPr lang="fr-FR" dirty="0" smtClean="0"/>
              <a:t>335 en liste principale, 16 en liste B (réfugiés) et 336 en liste complémentaire, </a:t>
            </a:r>
            <a:r>
              <a:rPr lang="fr-FR" dirty="0" smtClean="0"/>
              <a:t>				soit </a:t>
            </a:r>
            <a:r>
              <a:rPr lang="fr-FR" b="1" dirty="0" smtClean="0"/>
              <a:t>687 praticiens </a:t>
            </a:r>
            <a:r>
              <a:rPr lang="fr-FR" b="1" dirty="0" smtClean="0"/>
              <a:t>associés (PA)</a:t>
            </a:r>
            <a:endParaRPr lang="fr-FR" b="1" dirty="0" smtClean="0"/>
          </a:p>
          <a:p>
            <a:r>
              <a:rPr lang="fr-FR" b="1" dirty="0" smtClean="0"/>
              <a:t>MEDECINE GENERALE : </a:t>
            </a:r>
            <a:r>
              <a:rPr lang="fr-FR" dirty="0" smtClean="0"/>
              <a:t>563 plus 35 en liste B, </a:t>
            </a:r>
            <a:r>
              <a:rPr lang="fr-FR" dirty="0" smtClean="0"/>
              <a:t>										soit </a:t>
            </a:r>
            <a:r>
              <a:rPr lang="fr-FR" b="1" dirty="0" smtClean="0"/>
              <a:t>598 PA</a:t>
            </a:r>
            <a:endParaRPr lang="fr-FR" b="1" dirty="0" smtClean="0"/>
          </a:p>
          <a:p>
            <a:r>
              <a:rPr lang="fr-FR" b="1" dirty="0" smtClean="0"/>
              <a:t>URGENCES </a:t>
            </a:r>
            <a:r>
              <a:rPr lang="fr-FR" b="1" dirty="0" smtClean="0"/>
              <a:t>: </a:t>
            </a:r>
            <a:r>
              <a:rPr lang="fr-FR" dirty="0" smtClean="0"/>
              <a:t>221 plus 2 en liste B, </a:t>
            </a:r>
            <a:r>
              <a:rPr lang="fr-FR" dirty="0" smtClean="0"/>
              <a:t>												soit </a:t>
            </a:r>
            <a:r>
              <a:rPr lang="fr-FR" b="1" dirty="0" smtClean="0"/>
              <a:t>223 PA</a:t>
            </a:r>
          </a:p>
          <a:p>
            <a:endParaRPr lang="fr-FR" b="1" dirty="0" smtClean="0"/>
          </a:p>
          <a:p>
            <a:pPr marL="0" indent="0">
              <a:buNone/>
            </a:pPr>
            <a:r>
              <a:rPr lang="fr-FR" b="1" dirty="0" smtClean="0"/>
              <a:t>					…/…</a:t>
            </a:r>
          </a:p>
          <a:p>
            <a:pPr marL="0" indent="0">
              <a:buNone/>
            </a:pPr>
            <a:endParaRPr lang="fr-FR" b="1" dirty="0" smtClean="0"/>
          </a:p>
          <a:p>
            <a:r>
              <a:rPr lang="fr-FR" b="1" dirty="0" smtClean="0"/>
              <a:t>MEDECINE INTERNE et IMMUNOLOGIE CLINIQUE : </a:t>
            </a:r>
            <a:r>
              <a:rPr lang="fr-FR" dirty="0" smtClean="0"/>
              <a:t>28 plus 1 en liste B, </a:t>
            </a:r>
            <a:r>
              <a:rPr lang="fr-FR" dirty="0"/>
              <a:t>	</a:t>
            </a:r>
            <a:r>
              <a:rPr lang="fr-FR" dirty="0" smtClean="0"/>
              <a:t>						</a:t>
            </a:r>
            <a:r>
              <a:rPr lang="fr-FR" dirty="0" smtClean="0"/>
              <a:t>soit </a:t>
            </a:r>
            <a:r>
              <a:rPr lang="fr-FR" b="1" dirty="0" smtClean="0"/>
              <a:t>29 PA</a:t>
            </a:r>
            <a:endParaRPr lang="fr-FR" b="1" dirty="0" smtClean="0"/>
          </a:p>
        </p:txBody>
      </p:sp>
    </p:spTree>
    <p:extLst>
      <p:ext uri="{BB962C8B-B14F-4D97-AF65-F5344CB8AC3E}">
        <p14:creationId xmlns:p14="http://schemas.microsoft.com/office/powerpoint/2010/main" val="11492470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Epreuves EVC 2024 </a:t>
            </a:r>
            <a:br>
              <a:rPr lang="fr-FR" b="1" dirty="0" smtClean="0"/>
            </a:br>
            <a:r>
              <a:rPr lang="fr-FR" sz="2400" b="1" dirty="0" smtClean="0"/>
              <a:t>(prochain concours décembre 2025/janvier 2026)</a:t>
            </a:r>
            <a:endParaRPr lang="fr-FR" sz="2400" b="1" dirty="0"/>
          </a:p>
        </p:txBody>
      </p:sp>
      <p:sp>
        <p:nvSpPr>
          <p:cNvPr id="3" name="Espace réservé du contenu 2"/>
          <p:cNvSpPr>
            <a:spLocks noGrp="1"/>
          </p:cNvSpPr>
          <p:nvPr>
            <p:ph idx="1"/>
          </p:nvPr>
        </p:nvSpPr>
        <p:spPr>
          <a:xfrm>
            <a:off x="627598" y="1797576"/>
            <a:ext cx="10936804" cy="4351338"/>
          </a:xfrm>
        </p:spPr>
        <p:txBody>
          <a:bodyPr>
            <a:normAutofit/>
          </a:bodyPr>
          <a:lstStyle/>
          <a:p>
            <a:pPr marL="0" indent="0">
              <a:buNone/>
            </a:pPr>
            <a:endParaRPr lang="fr-FR" dirty="0" smtClean="0"/>
          </a:p>
          <a:p>
            <a:pPr>
              <a:buFont typeface="Symbol" panose="05050102010706020507" pitchFamily="18" charset="2"/>
              <a:buChar char="Þ"/>
            </a:pPr>
            <a:r>
              <a:rPr lang="fr-FR" b="1" dirty="0" smtClean="0"/>
              <a:t> Mais </a:t>
            </a:r>
            <a:r>
              <a:rPr lang="fr-FR" b="1" dirty="0" smtClean="0"/>
              <a:t>la majorité des lauréats de la médecine générale ne fera pas de la médecine </a:t>
            </a:r>
            <a:r>
              <a:rPr lang="fr-FR" b="1" dirty="0" smtClean="0"/>
              <a:t>générale ambulatoire !!!... </a:t>
            </a:r>
          </a:p>
          <a:p>
            <a:pPr marL="0" indent="0">
              <a:buNone/>
            </a:pPr>
            <a:endParaRPr lang="fr-FR" b="1" dirty="0" smtClean="0"/>
          </a:p>
          <a:p>
            <a:pPr>
              <a:buFont typeface="Symbol" panose="05050102010706020507" pitchFamily="18" charset="2"/>
              <a:buChar char="Þ"/>
            </a:pPr>
            <a:r>
              <a:rPr lang="fr-FR" b="1" dirty="0" smtClean="0"/>
              <a:t> Quid </a:t>
            </a:r>
            <a:r>
              <a:rPr lang="fr-FR" b="1" dirty="0" smtClean="0"/>
              <a:t>de la formation pour faire de la Médecine (</a:t>
            </a:r>
            <a:r>
              <a:rPr lang="fr-FR" b="1" i="1" dirty="0" smtClean="0"/>
              <a:t>Interne? Générale ?</a:t>
            </a:r>
            <a:r>
              <a:rPr lang="fr-FR" b="1" dirty="0" smtClean="0"/>
              <a:t>) </a:t>
            </a:r>
            <a:r>
              <a:rPr lang="fr-FR" b="1" dirty="0" smtClean="0"/>
              <a:t>Hospitalière de qualité </a:t>
            </a:r>
            <a:r>
              <a:rPr lang="fr-FR" b="1" dirty="0" smtClean="0"/>
              <a:t>?...</a:t>
            </a:r>
          </a:p>
          <a:p>
            <a:pPr marL="0" indent="0">
              <a:buNone/>
            </a:pPr>
            <a:endParaRPr lang="fr-FR" b="1" dirty="0"/>
          </a:p>
          <a:p>
            <a:pPr>
              <a:buFont typeface="Symbol" panose="05050102010706020507" pitchFamily="18" charset="2"/>
              <a:buChar char="Þ"/>
            </a:pPr>
            <a:r>
              <a:rPr lang="fr-FR" b="1" dirty="0" smtClean="0"/>
              <a:t> Discussions entamées avec le CNP de Gériatrie, le CNP MIPIC et le Collège des Généralistes…</a:t>
            </a:r>
            <a:endParaRPr lang="fr-FR" b="1" dirty="0"/>
          </a:p>
        </p:txBody>
      </p:sp>
    </p:spTree>
    <p:extLst>
      <p:ext uri="{BB962C8B-B14F-4D97-AF65-F5344CB8AC3E}">
        <p14:creationId xmlns:p14="http://schemas.microsoft.com/office/powerpoint/2010/main" val="17695503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Site du CNG </a:t>
            </a:r>
            <a:br>
              <a:rPr lang="fr-FR" b="1" dirty="0" smtClean="0"/>
            </a:br>
            <a:r>
              <a:rPr lang="fr-FR" b="1" dirty="0" smtClean="0"/>
              <a:t>« Conseils » </a:t>
            </a:r>
            <a:r>
              <a:rPr lang="fr-FR" b="1" dirty="0" smtClean="0"/>
              <a:t>en fonction des spécialités (1)</a:t>
            </a:r>
            <a:br>
              <a:rPr lang="fr-FR" b="1" dirty="0" smtClean="0"/>
            </a:br>
            <a:endParaRPr lang="fr-FR" dirty="0"/>
          </a:p>
        </p:txBody>
      </p:sp>
      <p:sp>
        <p:nvSpPr>
          <p:cNvPr id="3" name="Espace réservé du contenu 2"/>
          <p:cNvSpPr>
            <a:spLocks noGrp="1"/>
          </p:cNvSpPr>
          <p:nvPr>
            <p:ph idx="1"/>
          </p:nvPr>
        </p:nvSpPr>
        <p:spPr/>
        <p:txBody>
          <a:bodyPr/>
          <a:lstStyle/>
          <a:p>
            <a:pPr algn="just"/>
            <a:r>
              <a:rPr lang="fr-FR" b="1" u="sng" dirty="0" smtClean="0"/>
              <a:t>GERIATRIE</a:t>
            </a:r>
            <a:r>
              <a:rPr lang="fr-FR" u="sng" dirty="0" smtClean="0"/>
              <a:t> :</a:t>
            </a:r>
            <a:r>
              <a:rPr lang="fr-FR" dirty="0" smtClean="0"/>
              <a:t> </a:t>
            </a:r>
            <a:endParaRPr lang="fr-FR" dirty="0" smtClean="0"/>
          </a:p>
          <a:p>
            <a:pPr lvl="1" algn="just"/>
            <a:r>
              <a:rPr lang="fr-FR" dirty="0" smtClean="0"/>
              <a:t>Etre </a:t>
            </a:r>
            <a:r>
              <a:rPr lang="fr-FR" dirty="0" smtClean="0"/>
              <a:t>détenteur de la </a:t>
            </a:r>
            <a:r>
              <a:rPr lang="fr-FR" b="1" dirty="0" smtClean="0"/>
              <a:t>capacité de gériatrie et d'un DU</a:t>
            </a:r>
            <a:r>
              <a:rPr lang="fr-FR" dirty="0" smtClean="0"/>
              <a:t> dans la spécialité et à défaut  de la </a:t>
            </a:r>
            <a:r>
              <a:rPr lang="fr-FR" b="1" dirty="0" smtClean="0"/>
              <a:t>première année du DIU médecine de la personne âgée + au moins 1 DU clinique</a:t>
            </a:r>
            <a:r>
              <a:rPr lang="fr-FR" dirty="0" smtClean="0"/>
              <a:t>. </a:t>
            </a:r>
            <a:endParaRPr lang="fr-FR" dirty="0" smtClean="0"/>
          </a:p>
          <a:p>
            <a:pPr lvl="1" algn="just"/>
            <a:r>
              <a:rPr lang="fr-FR" dirty="0" smtClean="0"/>
              <a:t>Avoir </a:t>
            </a:r>
            <a:r>
              <a:rPr lang="fr-FR" dirty="0" smtClean="0"/>
              <a:t>exercé dans les services agréés de l'ensemble de la filière gériatrique à raison d'au moins un semestre en </a:t>
            </a:r>
            <a:r>
              <a:rPr lang="fr-FR" b="1" dirty="0" smtClean="0"/>
              <a:t>gériatrie aigue</a:t>
            </a:r>
            <a:r>
              <a:rPr lang="fr-FR" dirty="0" smtClean="0"/>
              <a:t>, un semestre en </a:t>
            </a:r>
            <a:r>
              <a:rPr lang="fr-FR" b="1" dirty="0" smtClean="0"/>
              <a:t>SMR gériatrique</a:t>
            </a:r>
            <a:r>
              <a:rPr lang="fr-FR" dirty="0" smtClean="0"/>
              <a:t> et </a:t>
            </a:r>
            <a:r>
              <a:rPr lang="fr-FR" b="1" dirty="0" smtClean="0"/>
              <a:t>un semestre en ambulatoire</a:t>
            </a:r>
            <a:r>
              <a:rPr lang="fr-FR" dirty="0" smtClean="0"/>
              <a:t>. </a:t>
            </a:r>
            <a:endParaRPr lang="fr-FR" dirty="0" smtClean="0"/>
          </a:p>
          <a:p>
            <a:pPr lvl="1" algn="just"/>
            <a:r>
              <a:rPr lang="fr-FR" dirty="0" err="1" smtClean="0"/>
              <a:t>Justfier</a:t>
            </a:r>
            <a:r>
              <a:rPr lang="fr-FR" dirty="0" smtClean="0"/>
              <a:t> </a:t>
            </a:r>
            <a:r>
              <a:rPr lang="fr-FR" dirty="0" smtClean="0"/>
              <a:t>de formation médicale continue.</a:t>
            </a:r>
            <a:endParaRPr lang="fr-FR" dirty="0"/>
          </a:p>
        </p:txBody>
      </p:sp>
    </p:spTree>
    <p:extLst>
      <p:ext uri="{BB962C8B-B14F-4D97-AF65-F5344CB8AC3E}">
        <p14:creationId xmlns:p14="http://schemas.microsoft.com/office/powerpoint/2010/main" val="34642515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t>Site du CNG </a:t>
            </a:r>
            <a:br>
              <a:rPr lang="fr-FR" b="1" dirty="0" smtClean="0"/>
            </a:br>
            <a:r>
              <a:rPr lang="fr-FR" b="1" dirty="0" smtClean="0"/>
              <a:t>« Conseils » </a:t>
            </a:r>
            <a:r>
              <a:rPr lang="fr-FR" b="1" dirty="0" smtClean="0"/>
              <a:t>en fonction des spécialités (2)</a:t>
            </a:r>
            <a:endParaRPr lang="fr-FR" dirty="0"/>
          </a:p>
        </p:txBody>
      </p:sp>
      <p:sp>
        <p:nvSpPr>
          <p:cNvPr id="3" name="Espace réservé du contenu 2"/>
          <p:cNvSpPr>
            <a:spLocks noGrp="1"/>
          </p:cNvSpPr>
          <p:nvPr>
            <p:ph idx="1"/>
          </p:nvPr>
        </p:nvSpPr>
        <p:spPr>
          <a:xfrm>
            <a:off x="838199" y="1825625"/>
            <a:ext cx="10757291" cy="4351338"/>
          </a:xfrm>
        </p:spPr>
        <p:txBody>
          <a:bodyPr>
            <a:normAutofit fontScale="77500" lnSpcReduction="20000"/>
          </a:bodyPr>
          <a:lstStyle/>
          <a:p>
            <a:pPr algn="just"/>
            <a:r>
              <a:rPr lang="fr-FR" b="1" dirty="0" smtClean="0">
                <a:effectLst/>
              </a:rPr>
              <a:t>Modalités de validation de la </a:t>
            </a:r>
            <a:r>
              <a:rPr lang="fr-FR" b="1" u="sng" dirty="0" smtClean="0">
                <a:effectLst/>
              </a:rPr>
              <a:t>MEDECINE GENERALE </a:t>
            </a:r>
            <a:r>
              <a:rPr lang="fr-FR" b="1" dirty="0" smtClean="0">
                <a:effectLst/>
              </a:rPr>
              <a:t>à </a:t>
            </a:r>
            <a:r>
              <a:rPr lang="fr-FR" b="1" dirty="0" smtClean="0">
                <a:effectLst/>
              </a:rPr>
              <a:t>compter de la session 2023 des EVC (</a:t>
            </a:r>
            <a:r>
              <a:rPr lang="fr-FR" b="1" i="1" dirty="0" smtClean="0">
                <a:effectLst/>
              </a:rPr>
              <a:t>ne concerne pas les lauréats des sessions </a:t>
            </a:r>
            <a:r>
              <a:rPr lang="fr-FR" b="1" i="1" dirty="0" smtClean="0">
                <a:effectLst/>
              </a:rPr>
              <a:t>antérieures </a:t>
            </a:r>
            <a:r>
              <a:rPr lang="fr-FR" b="1" i="1" dirty="0" smtClean="0">
                <a:effectLst/>
              </a:rPr>
              <a:t>des EVC y compris ceux  affectés en 2022 déjà engagés dans des parcours de consolidation</a:t>
            </a:r>
            <a:r>
              <a:rPr lang="fr-FR" b="1" dirty="0" smtClean="0">
                <a:effectLst/>
              </a:rPr>
              <a:t>) : </a:t>
            </a:r>
            <a:r>
              <a:rPr lang="fr-FR" dirty="0" smtClean="0">
                <a:effectLst/>
              </a:rPr>
              <a:t> </a:t>
            </a:r>
            <a:endParaRPr lang="fr-FR" dirty="0" smtClean="0">
              <a:effectLst/>
            </a:endParaRPr>
          </a:p>
          <a:p>
            <a:pPr lvl="1" algn="just"/>
            <a:r>
              <a:rPr lang="fr-FR" dirty="0" smtClean="0">
                <a:effectLst/>
              </a:rPr>
              <a:t>avoir </a:t>
            </a:r>
            <a:r>
              <a:rPr lang="fr-FR" dirty="0" smtClean="0">
                <a:effectLst/>
              </a:rPr>
              <a:t>i</a:t>
            </a:r>
            <a:r>
              <a:rPr lang="fr-FR" u="sng" dirty="0" smtClean="0">
                <a:effectLst/>
              </a:rPr>
              <a:t>mpérativement</a:t>
            </a:r>
            <a:r>
              <a:rPr lang="fr-FR" dirty="0" smtClean="0">
                <a:effectLst/>
              </a:rPr>
              <a:t> réalisé </a:t>
            </a:r>
            <a:r>
              <a:rPr lang="fr-FR" b="1" dirty="0" smtClean="0">
                <a:effectLst/>
              </a:rPr>
              <a:t>6 mois</a:t>
            </a:r>
            <a:r>
              <a:rPr lang="fr-FR" dirty="0" smtClean="0">
                <a:effectLst/>
              </a:rPr>
              <a:t> en service agréé pour la </a:t>
            </a:r>
            <a:r>
              <a:rPr lang="fr-FR" b="1" dirty="0" smtClean="0">
                <a:effectLst/>
              </a:rPr>
              <a:t>médecine générale</a:t>
            </a:r>
            <a:r>
              <a:rPr lang="fr-FR" dirty="0" smtClean="0">
                <a:effectLst/>
              </a:rPr>
              <a:t> (dans service de médecine générale, ou de médecine polyvalente ou de médecine interne ou de gériatrie -court ou moyen séjour mais pas long séjour), </a:t>
            </a:r>
            <a:endParaRPr lang="fr-FR" dirty="0" smtClean="0">
              <a:effectLst/>
            </a:endParaRPr>
          </a:p>
          <a:p>
            <a:pPr lvl="1" algn="just"/>
            <a:r>
              <a:rPr lang="fr-FR" b="1" dirty="0" smtClean="0">
                <a:effectLst/>
              </a:rPr>
              <a:t>3 </a:t>
            </a:r>
            <a:r>
              <a:rPr lang="fr-FR" b="1" dirty="0" smtClean="0">
                <a:effectLst/>
              </a:rPr>
              <a:t>mois</a:t>
            </a:r>
            <a:r>
              <a:rPr lang="fr-FR" dirty="0" smtClean="0">
                <a:effectLst/>
              </a:rPr>
              <a:t> dans un service de </a:t>
            </a:r>
            <a:r>
              <a:rPr lang="fr-FR" b="1" dirty="0" smtClean="0">
                <a:effectLst/>
              </a:rPr>
              <a:t>gynécologie</a:t>
            </a:r>
            <a:r>
              <a:rPr lang="fr-FR" dirty="0" smtClean="0">
                <a:effectLst/>
              </a:rPr>
              <a:t> agrée,  </a:t>
            </a:r>
            <a:endParaRPr lang="fr-FR" dirty="0" smtClean="0">
              <a:effectLst/>
            </a:endParaRPr>
          </a:p>
          <a:p>
            <a:pPr lvl="1" algn="just"/>
            <a:r>
              <a:rPr lang="fr-FR" b="1" dirty="0" smtClean="0">
                <a:effectLst/>
              </a:rPr>
              <a:t>3 </a:t>
            </a:r>
            <a:r>
              <a:rPr lang="fr-FR" b="1" dirty="0" smtClean="0">
                <a:effectLst/>
              </a:rPr>
              <a:t>mois</a:t>
            </a:r>
            <a:r>
              <a:rPr lang="fr-FR" dirty="0" smtClean="0">
                <a:effectLst/>
              </a:rPr>
              <a:t> dans un service de </a:t>
            </a:r>
            <a:r>
              <a:rPr lang="fr-FR" b="1" dirty="0" smtClean="0">
                <a:effectLst/>
              </a:rPr>
              <a:t>pédiatrie</a:t>
            </a:r>
            <a:r>
              <a:rPr lang="fr-FR" dirty="0" smtClean="0">
                <a:effectLst/>
              </a:rPr>
              <a:t> agrée et  </a:t>
            </a:r>
            <a:endParaRPr lang="fr-FR" dirty="0" smtClean="0">
              <a:effectLst/>
            </a:endParaRPr>
          </a:p>
          <a:p>
            <a:pPr lvl="1" algn="just"/>
            <a:r>
              <a:rPr lang="fr-FR" b="1" dirty="0" smtClean="0">
                <a:effectLst/>
              </a:rPr>
              <a:t>au </a:t>
            </a:r>
            <a:r>
              <a:rPr lang="fr-FR" b="1" dirty="0" smtClean="0">
                <a:effectLst/>
              </a:rPr>
              <a:t>moins 3 mois dans un service d'urgence </a:t>
            </a:r>
            <a:r>
              <a:rPr lang="fr-FR" dirty="0" smtClean="0">
                <a:effectLst/>
              </a:rPr>
              <a:t>agréé </a:t>
            </a:r>
            <a:r>
              <a:rPr lang="fr-FR" b="1" dirty="0" smtClean="0">
                <a:effectLst/>
              </a:rPr>
              <a:t>ou justifier de gardes aux urgences</a:t>
            </a:r>
            <a:r>
              <a:rPr lang="fr-FR" dirty="0" smtClean="0">
                <a:effectLst/>
              </a:rPr>
              <a:t> - dans ce dernier cas, leur nombre doit être précisé dans l'évaluation et doit correspondre à 3 mois ETP</a:t>
            </a:r>
            <a:r>
              <a:rPr lang="fr-FR" dirty="0" smtClean="0">
                <a:effectLst/>
              </a:rPr>
              <a:t>.</a:t>
            </a:r>
          </a:p>
          <a:p>
            <a:pPr lvl="1" algn="just"/>
            <a:endParaRPr lang="fr-FR" dirty="0" smtClean="0">
              <a:effectLst/>
            </a:endParaRPr>
          </a:p>
          <a:p>
            <a:pPr marL="0" indent="0" algn="just">
              <a:buNone/>
            </a:pPr>
            <a:r>
              <a:rPr lang="fr-FR" b="1" i="1" dirty="0" smtClean="0">
                <a:effectLst/>
              </a:rPr>
              <a:t>N.B</a:t>
            </a:r>
            <a:r>
              <a:rPr lang="fr-FR" b="1" i="1" dirty="0" smtClean="0">
                <a:effectLst/>
              </a:rPr>
              <a:t> pour la médecine générale, ce sont exclusivement les services qui sont mentionnés qui permettent de valider la médecine polyvalente adulte dans le cadre de la maquette du DES de Médecine générale. </a:t>
            </a:r>
            <a:endParaRPr lang="fr-FR" b="1" i="1" dirty="0" smtClean="0">
              <a:effectLst/>
            </a:endParaRPr>
          </a:p>
          <a:p>
            <a:pPr marL="0" indent="0" algn="just">
              <a:buNone/>
            </a:pPr>
            <a:r>
              <a:rPr lang="fr-FR" b="1" i="1" dirty="0" smtClean="0">
                <a:effectLst/>
              </a:rPr>
              <a:t>Ainsi</a:t>
            </a:r>
            <a:r>
              <a:rPr lang="fr-FR" b="1" i="1" dirty="0" smtClean="0">
                <a:effectLst/>
              </a:rPr>
              <a:t>, un candidat qui effectuerait un stage de 6 mois dans un service autre et même possédant un agrément en Médecine générale, ne répondrait pas aux prérequis.</a:t>
            </a:r>
            <a:endParaRPr lang="fr-FR" b="1" dirty="0" smtClean="0">
              <a:effectLst/>
            </a:endParaRPr>
          </a:p>
          <a:p>
            <a:endParaRPr lang="fr-FR" dirty="0" smtClean="0">
              <a:effectLst/>
            </a:endParaRPr>
          </a:p>
          <a:p>
            <a:endParaRPr lang="fr-FR" dirty="0"/>
          </a:p>
        </p:txBody>
      </p:sp>
    </p:spTree>
    <p:extLst>
      <p:ext uri="{BB962C8B-B14F-4D97-AF65-F5344CB8AC3E}">
        <p14:creationId xmlns:p14="http://schemas.microsoft.com/office/powerpoint/2010/main" val="5798311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b="1" dirty="0" smtClean="0"/>
              <a:t>Site du CNG </a:t>
            </a:r>
            <a:br>
              <a:rPr lang="fr-FR" b="1" dirty="0" smtClean="0"/>
            </a:br>
            <a:r>
              <a:rPr lang="fr-FR" b="1" dirty="0" smtClean="0"/>
              <a:t>« Conseils » </a:t>
            </a:r>
            <a:r>
              <a:rPr lang="fr-FR" b="1" dirty="0" smtClean="0"/>
              <a:t>en fonction des spécialités (3)</a:t>
            </a:r>
            <a:endParaRPr lang="fr-FR" dirty="0"/>
          </a:p>
        </p:txBody>
      </p:sp>
      <p:sp>
        <p:nvSpPr>
          <p:cNvPr id="3" name="Espace réservé du contenu 2"/>
          <p:cNvSpPr>
            <a:spLocks noGrp="1"/>
          </p:cNvSpPr>
          <p:nvPr>
            <p:ph idx="1"/>
          </p:nvPr>
        </p:nvSpPr>
        <p:spPr>
          <a:xfrm>
            <a:off x="838200" y="1825625"/>
            <a:ext cx="10515600" cy="4911764"/>
          </a:xfrm>
        </p:spPr>
        <p:txBody>
          <a:bodyPr>
            <a:normAutofit fontScale="62500" lnSpcReduction="20000"/>
          </a:bodyPr>
          <a:lstStyle/>
          <a:p>
            <a:pPr algn="just"/>
            <a:r>
              <a:rPr lang="fr-FR" b="1" u="sng" dirty="0" smtClean="0"/>
              <a:t>RHUMATOLOGIE </a:t>
            </a:r>
            <a:r>
              <a:rPr lang="fr-FR" u="sng" dirty="0" smtClean="0"/>
              <a:t>:</a:t>
            </a:r>
            <a:r>
              <a:rPr lang="fr-FR" dirty="0" smtClean="0"/>
              <a:t> exercice en service agréé pour la formation des internes du DES de rhumatologie; DU en maladies auto-immunes</a:t>
            </a:r>
          </a:p>
          <a:p>
            <a:pPr algn="just"/>
            <a:r>
              <a:rPr lang="fr-FR" b="1" u="sng" dirty="0" smtClean="0">
                <a:effectLst/>
              </a:rPr>
              <a:t>ONCOLOGIE</a:t>
            </a:r>
            <a:r>
              <a:rPr lang="fr-FR" u="sng" dirty="0" smtClean="0">
                <a:effectLst/>
              </a:rPr>
              <a:t> :</a:t>
            </a:r>
          </a:p>
          <a:p>
            <a:pPr marL="0" indent="0" algn="just">
              <a:buNone/>
            </a:pPr>
            <a:r>
              <a:rPr lang="fr-FR" dirty="0" smtClean="0"/>
              <a:t>Attester d’une formation théorique diplômante récente (valider des DU/DIU spécifiques à la spécialité) : si possible notamment le DU de carcinologie clinique OU avoir passé l’examen de l’ESMO - avec ou sans validation; participation aux actions de FMC des sociétés savantes</a:t>
            </a:r>
            <a:br>
              <a:rPr lang="fr-FR" dirty="0" smtClean="0"/>
            </a:br>
            <a:r>
              <a:rPr lang="fr-FR" dirty="0" smtClean="0"/>
              <a:t>	</a:t>
            </a:r>
            <a:r>
              <a:rPr lang="fr-FR" b="1" dirty="0" smtClean="0"/>
              <a:t> -&gt; O</a:t>
            </a:r>
            <a:r>
              <a:rPr lang="fr-FR" b="1" dirty="0" smtClean="0">
                <a:effectLst/>
              </a:rPr>
              <a:t>ption oncologie médicale :</a:t>
            </a:r>
            <a:endParaRPr lang="fr-FR" b="1" dirty="0" smtClean="0"/>
          </a:p>
          <a:p>
            <a:pPr algn="just"/>
            <a:r>
              <a:rPr lang="fr-FR" dirty="0" smtClean="0">
                <a:effectLst/>
              </a:rPr>
              <a:t>Valider les cours de chimiothérapie </a:t>
            </a:r>
            <a:r>
              <a:rPr lang="fr-FR" dirty="0" err="1" smtClean="0">
                <a:effectLst/>
              </a:rPr>
              <a:t>antitumorale</a:t>
            </a:r>
            <a:r>
              <a:rPr lang="fr-FR" dirty="0" smtClean="0">
                <a:effectLst/>
              </a:rPr>
              <a:t> et traitement médical du cancer - dispensés par l’IGR ;</a:t>
            </a:r>
          </a:p>
          <a:p>
            <a:pPr algn="just"/>
            <a:r>
              <a:rPr lang="fr-FR" dirty="0" smtClean="0">
                <a:effectLst/>
              </a:rPr>
              <a:t>Expérience de 6 mois en CHU ou en CLCC</a:t>
            </a:r>
          </a:p>
          <a:p>
            <a:pPr algn="just"/>
            <a:r>
              <a:rPr lang="fr-FR" dirty="0" smtClean="0">
                <a:effectLst/>
              </a:rPr>
              <a:t>Expérience de 6 mois en service de radiothérapie agréé (avec participation au plateau technique).</a:t>
            </a:r>
          </a:p>
          <a:p>
            <a:pPr marL="0" indent="0" algn="just">
              <a:buNone/>
            </a:pPr>
            <a:r>
              <a:rPr lang="fr-FR" b="1" dirty="0" smtClean="0"/>
              <a:t>	-&gt; Option radiothérapie :</a:t>
            </a:r>
          </a:p>
          <a:p>
            <a:pPr algn="just"/>
            <a:r>
              <a:rPr lang="fr-FR" dirty="0" smtClean="0"/>
              <a:t>Expérience de 6 mois en service d’oncologie médicale agréé</a:t>
            </a:r>
          </a:p>
          <a:p>
            <a:pPr algn="just"/>
            <a:r>
              <a:rPr lang="fr-FR" dirty="0" smtClean="0"/>
              <a:t> Expérience </a:t>
            </a:r>
            <a:r>
              <a:rPr lang="fr-FR" dirty="0" err="1" smtClean="0"/>
              <a:t>seniorisée</a:t>
            </a:r>
            <a:r>
              <a:rPr lang="fr-FR" dirty="0" smtClean="0"/>
              <a:t> de radiothérapie en CHU ou CLCC</a:t>
            </a:r>
          </a:p>
          <a:p>
            <a:pPr marL="0" indent="0" algn="just">
              <a:buNone/>
            </a:pPr>
            <a:r>
              <a:rPr lang="fr-FR" dirty="0" smtClean="0"/>
              <a:t>					</a:t>
            </a:r>
            <a:r>
              <a:rPr lang="fr-FR" b="1" dirty="0" smtClean="0"/>
              <a:t>…/…</a:t>
            </a:r>
            <a:endParaRPr lang="fr-FR" b="1" dirty="0"/>
          </a:p>
          <a:p>
            <a:pPr algn="just"/>
            <a:r>
              <a:rPr lang="fr-FR" b="1" u="sng" dirty="0" smtClean="0"/>
              <a:t>MEDECINE INTERNE et IMMUNOLOGIE CLINIQUE</a:t>
            </a:r>
            <a:r>
              <a:rPr lang="fr-FR" b="1" dirty="0" smtClean="0"/>
              <a:t>…pas </a:t>
            </a:r>
            <a:r>
              <a:rPr lang="fr-FR" b="1" dirty="0" smtClean="0"/>
              <a:t>de conseils </a:t>
            </a:r>
            <a:r>
              <a:rPr lang="fr-FR" b="1" dirty="0" smtClean="0"/>
              <a:t>!!!???</a:t>
            </a:r>
          </a:p>
          <a:p>
            <a:pPr algn="just"/>
            <a:r>
              <a:rPr lang="fr-FR" b="1" u="sng" dirty="0" smtClean="0"/>
              <a:t>MEDECINE HOSPITALIERE POLYVALENTE</a:t>
            </a:r>
            <a:r>
              <a:rPr lang="fr-FR" b="1" dirty="0" smtClean="0"/>
              <a:t>…pas de conseils !!!...Mais pas une spécialité ordinale</a:t>
            </a:r>
            <a:endParaRPr lang="fr-FR" b="1" dirty="0" smtClean="0"/>
          </a:p>
          <a:p>
            <a:endParaRPr lang="fr-FR" dirty="0"/>
          </a:p>
        </p:txBody>
      </p:sp>
    </p:spTree>
    <p:extLst>
      <p:ext uri="{BB962C8B-B14F-4D97-AF65-F5344CB8AC3E}">
        <p14:creationId xmlns:p14="http://schemas.microsoft.com/office/powerpoint/2010/main" val="1325281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12338" y="365125"/>
            <a:ext cx="10515600" cy="1325563"/>
          </a:xfrm>
        </p:spPr>
        <p:txBody>
          <a:bodyPr/>
          <a:lstStyle/>
          <a:p>
            <a:pPr algn="ctr"/>
            <a:r>
              <a:rPr lang="fr-FR" b="1" dirty="0" smtClean="0"/>
              <a:t>En CONCLUSION, les PADHUE :</a:t>
            </a:r>
            <a:endParaRPr lang="fr-FR" b="1" dirty="0"/>
          </a:p>
        </p:txBody>
      </p:sp>
      <p:sp>
        <p:nvSpPr>
          <p:cNvPr id="3" name="Espace réservé du contenu 2"/>
          <p:cNvSpPr>
            <a:spLocks noGrp="1"/>
          </p:cNvSpPr>
          <p:nvPr>
            <p:ph idx="1"/>
          </p:nvPr>
        </p:nvSpPr>
        <p:spPr>
          <a:xfrm>
            <a:off x="838200" y="1825625"/>
            <a:ext cx="11121928" cy="4351338"/>
          </a:xfrm>
        </p:spPr>
        <p:txBody>
          <a:bodyPr>
            <a:normAutofit fontScale="85000" lnSpcReduction="20000"/>
          </a:bodyPr>
          <a:lstStyle/>
          <a:p>
            <a:pPr algn="just"/>
            <a:r>
              <a:rPr lang="fr-FR" b="1" dirty="0"/>
              <a:t>Des « </a:t>
            </a:r>
            <a:r>
              <a:rPr lang="fr-FR" b="1" i="1" dirty="0"/>
              <a:t>Invisibles</a:t>
            </a:r>
            <a:r>
              <a:rPr lang="fr-FR" b="1" dirty="0"/>
              <a:t> </a:t>
            </a:r>
            <a:r>
              <a:rPr lang="fr-FR" b="1" dirty="0" smtClean="0"/>
              <a:t>», chevilles ouvrières du </a:t>
            </a:r>
            <a:r>
              <a:rPr lang="fr-FR" b="1" dirty="0"/>
              <a:t>service public des hôpitaux.</a:t>
            </a:r>
          </a:p>
          <a:p>
            <a:pPr algn="just"/>
            <a:r>
              <a:rPr lang="fr-FR" b="1" dirty="0"/>
              <a:t>Une présence cruciale dans les « </a:t>
            </a:r>
            <a:r>
              <a:rPr lang="fr-FR" b="1" i="1" dirty="0"/>
              <a:t>déserts </a:t>
            </a:r>
            <a:r>
              <a:rPr lang="fr-FR" b="1" i="1" dirty="0" smtClean="0"/>
              <a:t>sociaux </a:t>
            </a:r>
            <a:r>
              <a:rPr lang="fr-FR" b="1" dirty="0"/>
              <a:t>».</a:t>
            </a:r>
          </a:p>
          <a:p>
            <a:pPr algn="just"/>
            <a:r>
              <a:rPr lang="fr-FR" dirty="0"/>
              <a:t>Un profil diversifié mais majoritairement masculin et d’âge </a:t>
            </a:r>
            <a:r>
              <a:rPr lang="fr-FR" dirty="0" smtClean="0"/>
              <a:t>mûr (féminisation…)</a:t>
            </a:r>
            <a:endParaRPr lang="fr-FR" dirty="0"/>
          </a:p>
          <a:p>
            <a:pPr algn="just"/>
            <a:r>
              <a:rPr lang="fr-FR" dirty="0"/>
              <a:t>Des diplômes en provenance à </a:t>
            </a:r>
            <a:r>
              <a:rPr lang="fr-FR" b="1" dirty="0"/>
              <a:t>75 % </a:t>
            </a:r>
            <a:r>
              <a:rPr lang="fr-FR" b="1" dirty="0" smtClean="0"/>
              <a:t>du sud du </a:t>
            </a:r>
            <a:r>
              <a:rPr lang="fr-FR" b="1" dirty="0"/>
              <a:t>bassin méditerranéen.</a:t>
            </a:r>
          </a:p>
          <a:p>
            <a:pPr algn="just"/>
            <a:r>
              <a:rPr lang="fr-FR" dirty="0"/>
              <a:t>Salariat prédominant, mais le libéral gagne du terrain.</a:t>
            </a:r>
          </a:p>
          <a:p>
            <a:pPr algn="just"/>
            <a:r>
              <a:rPr lang="fr-FR" b="1" dirty="0"/>
              <a:t>Un rôle majeur en </a:t>
            </a:r>
            <a:r>
              <a:rPr lang="fr-FR" b="1" dirty="0" smtClean="0"/>
              <a:t>GERIATRIE </a:t>
            </a:r>
            <a:r>
              <a:rPr lang="fr-FR" b="1" dirty="0"/>
              <a:t>: un médecin sur trois </a:t>
            </a:r>
            <a:r>
              <a:rPr lang="fr-FR" b="1" dirty="0" smtClean="0"/>
              <a:t>!</a:t>
            </a:r>
          </a:p>
          <a:p>
            <a:pPr algn="just"/>
            <a:r>
              <a:rPr lang="fr-FR" b="1" dirty="0" smtClean="0"/>
              <a:t>Un rôle majeur en MEDECINE HOSPITALIERE POLYVALENTE ?!!!...(à chiffrer)</a:t>
            </a:r>
          </a:p>
          <a:p>
            <a:pPr marL="0" indent="0" algn="just">
              <a:buNone/>
            </a:pPr>
            <a:endParaRPr lang="fr-FR" b="1" dirty="0"/>
          </a:p>
          <a:p>
            <a:pPr marL="0" indent="0" algn="ctr">
              <a:buNone/>
            </a:pPr>
            <a:r>
              <a:rPr lang="fr-FR" i="1" dirty="0" smtClean="0"/>
              <a:t>« L’intégration </a:t>
            </a:r>
            <a:r>
              <a:rPr lang="fr-FR" i="1" dirty="0"/>
              <a:t>des anciens PADHUE en France est néanmoins </a:t>
            </a:r>
            <a:r>
              <a:rPr lang="fr-FR" i="1" dirty="0" smtClean="0"/>
              <a:t>un modèle </a:t>
            </a:r>
            <a:r>
              <a:rPr lang="fr-FR" i="1" dirty="0"/>
              <a:t>de réussite, malgré les défis administratifs et </a:t>
            </a:r>
            <a:r>
              <a:rPr lang="fr-FR" i="1" dirty="0" smtClean="0"/>
              <a:t>culturels. Leurs </a:t>
            </a:r>
            <a:r>
              <a:rPr lang="fr-FR" i="1" dirty="0"/>
              <a:t>parcours témoignent de résilience et de </a:t>
            </a:r>
            <a:r>
              <a:rPr lang="fr-FR" i="1" dirty="0" smtClean="0"/>
              <a:t>détermination, enrichissant </a:t>
            </a:r>
            <a:r>
              <a:rPr lang="fr-FR" i="1" dirty="0"/>
              <a:t>le paysage médical français de </a:t>
            </a:r>
            <a:r>
              <a:rPr lang="fr-FR" i="1" dirty="0" smtClean="0"/>
              <a:t>compétences diversifiées </a:t>
            </a:r>
            <a:r>
              <a:rPr lang="fr-FR" i="1" dirty="0"/>
              <a:t>et </a:t>
            </a:r>
            <a:r>
              <a:rPr lang="fr-FR" i="1" dirty="0" smtClean="0"/>
              <a:t>complémentaires (CNOM).»</a:t>
            </a:r>
            <a:endParaRPr lang="fr-FR" i="1"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2701528" cy="1335136"/>
          </a:xfrm>
          <a:prstGeom prst="rect">
            <a:avLst/>
          </a:prstGeom>
        </p:spPr>
      </p:pic>
      <p:pic>
        <p:nvPicPr>
          <p:cNvPr id="5" name="Imag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94194" y="365125"/>
            <a:ext cx="1338576" cy="1132142"/>
          </a:xfrm>
          <a:prstGeom prst="rect">
            <a:avLst/>
          </a:prstGeom>
        </p:spPr>
      </p:pic>
    </p:spTree>
    <p:extLst>
      <p:ext uri="{BB962C8B-B14F-4D97-AF65-F5344CB8AC3E}">
        <p14:creationId xmlns:p14="http://schemas.microsoft.com/office/powerpoint/2010/main" val="1469247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84781" y="3194420"/>
            <a:ext cx="11121928" cy="4351338"/>
          </a:xfrm>
        </p:spPr>
        <p:txBody>
          <a:bodyPr>
            <a:normAutofit/>
          </a:bodyPr>
          <a:lstStyle/>
          <a:p>
            <a:pPr marL="0" indent="0" algn="ctr">
              <a:buNone/>
            </a:pPr>
            <a:r>
              <a:rPr lang="fr-FR" sz="4000" b="1" dirty="0"/>
              <a:t>Un grand merci à </a:t>
            </a:r>
            <a:r>
              <a:rPr lang="fr-FR" sz="4000" b="1" dirty="0" smtClean="0"/>
              <a:t>nos collègues </a:t>
            </a:r>
            <a:r>
              <a:rPr lang="fr-FR" sz="4000" b="1" dirty="0"/>
              <a:t>PADHUE !!!</a:t>
            </a:r>
            <a:endParaRPr lang="fr-FR" sz="4000" dirty="0"/>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73316" y="21761"/>
            <a:ext cx="1528041" cy="862376"/>
          </a:xfrm>
          <a:prstGeom prst="rect">
            <a:avLst/>
          </a:prstGeom>
        </p:spPr>
      </p:pic>
      <p:pic>
        <p:nvPicPr>
          <p:cNvPr id="8" name="Imag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8382" y="21761"/>
            <a:ext cx="3812148" cy="1884021"/>
          </a:xfrm>
          <a:prstGeom prst="rect">
            <a:avLst/>
          </a:prstGeom>
        </p:spPr>
      </p:pic>
      <p:pic>
        <p:nvPicPr>
          <p:cNvPr id="9" name="Imag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91514" y="0"/>
            <a:ext cx="1338576" cy="1132142"/>
          </a:xfrm>
          <a:prstGeom prst="rect">
            <a:avLst/>
          </a:prstGeom>
        </p:spPr>
      </p:pic>
      <p:pic>
        <p:nvPicPr>
          <p:cNvPr id="10" name="Imag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01357" y="21761"/>
            <a:ext cx="931771" cy="857230"/>
          </a:xfrm>
          <a:prstGeom prst="rect">
            <a:avLst/>
          </a:prstGeom>
        </p:spPr>
      </p:pic>
      <p:pic>
        <p:nvPicPr>
          <p:cNvPr id="11" name="Image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822886" y="0"/>
            <a:ext cx="2486025" cy="881419"/>
          </a:xfrm>
          <a:prstGeom prst="rect">
            <a:avLst/>
          </a:prstGeom>
        </p:spPr>
      </p:pic>
      <p:pic>
        <p:nvPicPr>
          <p:cNvPr id="12" name="Imag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308911" y="0"/>
            <a:ext cx="1482603" cy="1132142"/>
          </a:xfrm>
          <a:prstGeom prst="rect">
            <a:avLst/>
          </a:prstGeom>
        </p:spPr>
      </p:pic>
    </p:spTree>
    <p:extLst>
      <p:ext uri="{BB962C8B-B14F-4D97-AF65-F5344CB8AC3E}">
        <p14:creationId xmlns:p14="http://schemas.microsoft.com/office/powerpoint/2010/main" val="289838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1338" y="1617486"/>
            <a:ext cx="7548476" cy="1325563"/>
          </a:xfrm>
        </p:spPr>
        <p:txBody>
          <a:bodyPr>
            <a:noAutofit/>
          </a:bodyPr>
          <a:lstStyle/>
          <a:p>
            <a:r>
              <a:rPr lang="fr-FR" sz="3600" b="1" u="sng" dirty="0" smtClean="0"/>
              <a:t>Documents de référence </a:t>
            </a:r>
            <a:r>
              <a:rPr lang="fr-FR" sz="2800" dirty="0" smtClean="0"/>
              <a:t>:</a:t>
            </a:r>
            <a:br>
              <a:rPr lang="fr-FR" sz="2800" dirty="0" smtClean="0"/>
            </a:br>
            <a:r>
              <a:rPr lang="fr-FR" sz="2800" dirty="0" smtClean="0"/>
              <a:t/>
            </a:r>
            <a:br>
              <a:rPr lang="fr-FR" sz="2800" dirty="0" smtClean="0"/>
            </a:br>
            <a:r>
              <a:rPr lang="fr-FR" sz="2800" b="1" dirty="0" smtClean="0"/>
              <a:t>Site du </a:t>
            </a:r>
            <a:r>
              <a:rPr lang="fr-FR" sz="2800" b="1" dirty="0"/>
              <a:t>CNG</a:t>
            </a:r>
            <a:r>
              <a:rPr lang="fr-FR" sz="2800" dirty="0"/>
              <a:t/>
            </a:r>
            <a:br>
              <a:rPr lang="fr-FR" sz="2800" dirty="0"/>
            </a:br>
            <a:r>
              <a:rPr lang="fr-FR" sz="1400" dirty="0">
                <a:hlinkClick r:id="rId2"/>
              </a:rPr>
              <a:t>https://</a:t>
            </a:r>
            <a:r>
              <a:rPr lang="fr-FR" sz="1400" dirty="0" smtClean="0">
                <a:hlinkClick r:id="rId2"/>
              </a:rPr>
              <a:t>www.cng.sante.fr/procedures-dautorisation-dexercice/obtenir-autorisation-dexercice/medecin</a:t>
            </a:r>
            <a:r>
              <a:rPr lang="fr-FR" sz="1400" dirty="0" smtClean="0"/>
              <a:t/>
            </a:r>
            <a:br>
              <a:rPr lang="fr-FR" sz="1400" dirty="0" smtClean="0"/>
            </a:br>
            <a:r>
              <a:rPr lang="fr-FR" sz="2800" dirty="0" smtClean="0"/>
              <a:t/>
            </a:r>
            <a:br>
              <a:rPr lang="fr-FR" sz="2800" dirty="0" smtClean="0"/>
            </a:br>
            <a:r>
              <a:rPr lang="fr-FR" sz="2800" b="1" dirty="0" smtClean="0"/>
              <a:t>Document du CNOM </a:t>
            </a:r>
            <a:r>
              <a:rPr lang="fr-FR" sz="2800" dirty="0" smtClean="0"/>
              <a:t/>
            </a:r>
            <a:br>
              <a:rPr lang="fr-FR" sz="2800" dirty="0" smtClean="0"/>
            </a:br>
            <a:r>
              <a:rPr lang="fr-FR" sz="1400" dirty="0">
                <a:hlinkClick r:id="rId3"/>
              </a:rPr>
              <a:t>https://www.conseil-national.medecin.fr/sites/default/files/external-package/analyse_etude/3eea00/cnom-_</a:t>
            </a:r>
            <a:r>
              <a:rPr lang="fr-FR" sz="1400" dirty="0" smtClean="0">
                <a:hlinkClick r:id="rId3"/>
              </a:rPr>
              <a:t>demographie_des_anciens_padhue_inscrits_a_lordre.pdf</a:t>
            </a:r>
            <a:r>
              <a:rPr lang="fr-FR" sz="1400" dirty="0" smtClean="0"/>
              <a:t/>
            </a:r>
            <a:br>
              <a:rPr lang="fr-FR" sz="1400" dirty="0" smtClean="0"/>
            </a:br>
            <a:r>
              <a:rPr lang="fr-FR" sz="1400" dirty="0"/>
              <a:t/>
            </a:r>
            <a:br>
              <a:rPr lang="fr-FR" sz="1400" dirty="0"/>
            </a:br>
            <a:r>
              <a:rPr lang="fr-FR" sz="1400" dirty="0" smtClean="0"/>
              <a:t/>
            </a:r>
            <a:br>
              <a:rPr lang="fr-FR" sz="1400" dirty="0" smtClean="0"/>
            </a:br>
            <a:r>
              <a:rPr lang="fr-FR" sz="2800" b="1" dirty="0" smtClean="0"/>
              <a:t>Article de synthèse paru dans le MAG 31 de l’INPH</a:t>
            </a:r>
            <a:r>
              <a:rPr lang="fr-FR" sz="2800" b="1" dirty="0"/>
              <a:t/>
            </a:r>
            <a:br>
              <a:rPr lang="fr-FR" sz="2800" b="1" dirty="0"/>
            </a:br>
            <a:r>
              <a:rPr lang="fr-FR" sz="2800" b="1" dirty="0"/>
              <a:t>juin </a:t>
            </a:r>
            <a:r>
              <a:rPr lang="fr-FR" sz="2800" b="1" dirty="0" smtClean="0"/>
              <a:t>2025 (pages 34-38)</a:t>
            </a:r>
            <a:r>
              <a:rPr lang="fr-FR" sz="2800" dirty="0"/>
              <a:t/>
            </a:r>
            <a:br>
              <a:rPr lang="fr-FR" sz="2800" dirty="0"/>
            </a:br>
            <a:r>
              <a:rPr lang="fr-FR" sz="1400" dirty="0">
                <a:hlinkClick r:id="rId4"/>
              </a:rPr>
              <a:t>https://</a:t>
            </a:r>
            <a:r>
              <a:rPr lang="fr-FR" sz="1400" dirty="0" smtClean="0">
                <a:hlinkClick r:id="rId4"/>
              </a:rPr>
              <a:t>inph.org/images/MAG-31/INPH-MAG-31.pdf</a:t>
            </a:r>
            <a:r>
              <a:rPr lang="fr-FR" sz="1400" dirty="0" smtClean="0"/>
              <a:t/>
            </a:r>
            <a:br>
              <a:rPr lang="fr-FR" sz="1400" dirty="0" smtClean="0"/>
            </a:br>
            <a:endParaRPr lang="fr-FR" sz="1400" dirty="0"/>
          </a:p>
        </p:txBody>
      </p:sp>
      <p:pic>
        <p:nvPicPr>
          <p:cNvPr id="4" name="Imag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89814" y="568694"/>
            <a:ext cx="3952083" cy="5522863"/>
          </a:xfrm>
          <a:prstGeom prst="rect">
            <a:avLst/>
          </a:prstGeom>
        </p:spPr>
      </p:pic>
    </p:spTree>
    <p:extLst>
      <p:ext uri="{BB962C8B-B14F-4D97-AF65-F5344CB8AC3E}">
        <p14:creationId xmlns:p14="http://schemas.microsoft.com/office/powerpoint/2010/main" val="13233283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Evolution démographique des inscrits à l’ordre avec un diplôme initial hors </a:t>
            </a:r>
            <a:r>
              <a:rPr lang="fr-FR" b="1" dirty="0" smtClean="0"/>
              <a:t>UE (1)</a:t>
            </a:r>
            <a:endParaRPr lang="fr-FR" dirty="0"/>
          </a:p>
        </p:txBody>
      </p:sp>
      <p:sp>
        <p:nvSpPr>
          <p:cNvPr id="3" name="Espace réservé du contenu 2"/>
          <p:cNvSpPr>
            <a:spLocks noGrp="1"/>
          </p:cNvSpPr>
          <p:nvPr>
            <p:ph idx="1"/>
          </p:nvPr>
        </p:nvSpPr>
        <p:spPr/>
        <p:txBody>
          <a:bodyPr>
            <a:normAutofit/>
          </a:bodyPr>
          <a:lstStyle/>
          <a:p>
            <a:r>
              <a:rPr lang="fr-FR" dirty="0" smtClean="0"/>
              <a:t>Effet du </a:t>
            </a:r>
            <a:r>
              <a:rPr lang="fr-FR" b="1" i="1" dirty="0" smtClean="0"/>
              <a:t>numerus clausus </a:t>
            </a:r>
            <a:r>
              <a:rPr lang="fr-FR" dirty="0" smtClean="0"/>
              <a:t>instauré dès 1971 =&gt; pénurie médicale</a:t>
            </a:r>
          </a:p>
          <a:p>
            <a:r>
              <a:rPr lang="fr-FR" dirty="0" smtClean="0"/>
              <a:t>Réformes successives pour permettre aux </a:t>
            </a:r>
            <a:r>
              <a:rPr lang="fr-FR" b="1" dirty="0" smtClean="0"/>
              <a:t>Etablissements Publics de Santé (EPS)</a:t>
            </a:r>
            <a:r>
              <a:rPr lang="fr-FR" dirty="0" smtClean="0"/>
              <a:t> de recruter des PADHUE</a:t>
            </a:r>
          </a:p>
          <a:p>
            <a:r>
              <a:rPr lang="fr-FR" dirty="0" smtClean="0"/>
              <a:t>Tentative de régulation de leur nombre dans les années 90 et de s’assurer de leurs compétences</a:t>
            </a:r>
          </a:p>
          <a:p>
            <a:r>
              <a:rPr lang="fr-FR" dirty="0" smtClean="0"/>
              <a:t>Entre 1999 et 2019 fin du système de « dérogations » =&gt; 							régularisations et cadre réglementaire</a:t>
            </a:r>
          </a:p>
          <a:p>
            <a:r>
              <a:rPr lang="fr-FR" b="1" u="sng" dirty="0" smtClean="0"/>
              <a:t>Au premier janvier 2025 :</a:t>
            </a:r>
            <a:r>
              <a:rPr lang="fr-FR" b="1" dirty="0" smtClean="0"/>
              <a:t> 19 154 médecins PADHUE inscrits à l’Ordre vs 7 963 en 2010 soit une multiplication par 2,4 sur 15 ans (141%)</a:t>
            </a:r>
          </a:p>
          <a:p>
            <a:endParaRPr lang="fr-FR" dirty="0"/>
          </a:p>
        </p:txBody>
      </p:sp>
    </p:spTree>
    <p:extLst>
      <p:ext uri="{BB962C8B-B14F-4D97-AF65-F5344CB8AC3E}">
        <p14:creationId xmlns:p14="http://schemas.microsoft.com/office/powerpoint/2010/main" val="9291453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t>Evolution démographique des inscrits à l’ordre avec un diplôme initial hors UE (2)</a:t>
            </a:r>
            <a:endParaRPr lang="fr-FR" b="1" dirty="0"/>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3958" y="2294760"/>
            <a:ext cx="11618453" cy="2871879"/>
          </a:xfrm>
        </p:spPr>
      </p:pic>
      <p:sp>
        <p:nvSpPr>
          <p:cNvPr id="5" name="ZoneTexte 4"/>
          <p:cNvSpPr txBox="1"/>
          <p:nvPr/>
        </p:nvSpPr>
        <p:spPr>
          <a:xfrm>
            <a:off x="1015377" y="5548109"/>
            <a:ext cx="9798965" cy="954107"/>
          </a:xfrm>
          <a:prstGeom prst="rect">
            <a:avLst/>
          </a:prstGeom>
          <a:noFill/>
        </p:spPr>
        <p:txBody>
          <a:bodyPr wrap="none" rtlCol="0">
            <a:spAutoFit/>
          </a:bodyPr>
          <a:lstStyle/>
          <a:p>
            <a:r>
              <a:rPr lang="fr-FR" sz="2800" b="1" dirty="0" smtClean="0"/>
              <a:t>…et e</a:t>
            </a:r>
            <a:r>
              <a:rPr lang="fr-FR" sz="2800" b="1" dirty="0" smtClean="0"/>
              <a:t>nviron </a:t>
            </a:r>
            <a:r>
              <a:rPr lang="fr-FR" sz="2800" b="1" dirty="0" smtClean="0"/>
              <a:t>4000 lauréats pour la seule promotion 2024 des </a:t>
            </a:r>
            <a:r>
              <a:rPr lang="fr-FR" sz="2800" b="1" dirty="0" smtClean="0"/>
              <a:t>EVC</a:t>
            </a:r>
          </a:p>
          <a:p>
            <a:r>
              <a:rPr lang="fr-FR" sz="2000" b="1" dirty="0" smtClean="0"/>
              <a:t>(pour seulement les Praticiens Associés…plus les PACT et les stagiaires associés)</a:t>
            </a:r>
            <a:r>
              <a:rPr lang="fr-FR" sz="2800" b="1" dirty="0" smtClean="0"/>
              <a:t> </a:t>
            </a:r>
            <a:endParaRPr lang="fr-FR" sz="2800" b="1" dirty="0"/>
          </a:p>
        </p:txBody>
      </p:sp>
    </p:spTree>
    <p:extLst>
      <p:ext uri="{BB962C8B-B14F-4D97-AF65-F5344CB8AC3E}">
        <p14:creationId xmlns:p14="http://schemas.microsoft.com/office/powerpoint/2010/main" val="39418008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Evolution démographique des inscrits à l’ordre avec un diplôme initial hors </a:t>
            </a:r>
            <a:r>
              <a:rPr lang="fr-FR" b="1" dirty="0" smtClean="0"/>
              <a:t>UE (3)</a:t>
            </a:r>
            <a:endParaRPr lang="fr-FR" dirty="0"/>
          </a:p>
        </p:txBody>
      </p:sp>
      <p:sp>
        <p:nvSpPr>
          <p:cNvPr id="3" name="Espace réservé du contenu 2"/>
          <p:cNvSpPr>
            <a:spLocks noGrp="1"/>
          </p:cNvSpPr>
          <p:nvPr>
            <p:ph idx="1"/>
          </p:nvPr>
        </p:nvSpPr>
        <p:spPr>
          <a:xfrm>
            <a:off x="838200" y="2021968"/>
            <a:ext cx="10515600" cy="4351338"/>
          </a:xfrm>
        </p:spPr>
        <p:txBody>
          <a:bodyPr/>
          <a:lstStyle/>
          <a:p>
            <a:r>
              <a:rPr lang="fr-FR" b="1" dirty="0" smtClean="0"/>
              <a:t>Répartition catégorielle des inscrits à Diplôme hors UE</a:t>
            </a:r>
          </a:p>
          <a:p>
            <a:endParaRPr lang="fr-FR" dirty="0"/>
          </a:p>
          <a:p>
            <a:endParaRPr lang="fr-FR" dirty="0"/>
          </a:p>
        </p:txBody>
      </p:sp>
      <p:pic>
        <p:nvPicPr>
          <p:cNvPr id="4" name="Espace réservé du contenu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122" y="2675638"/>
            <a:ext cx="11069836" cy="3043997"/>
          </a:xfrm>
          <a:prstGeom prst="rect">
            <a:avLst/>
          </a:prstGeom>
        </p:spPr>
      </p:pic>
    </p:spTree>
    <p:extLst>
      <p:ext uri="{BB962C8B-B14F-4D97-AF65-F5344CB8AC3E}">
        <p14:creationId xmlns:p14="http://schemas.microsoft.com/office/powerpoint/2010/main" val="26662245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Evolution démographique des inscrits à l’ordre avec un diplôme initial hors </a:t>
            </a:r>
            <a:r>
              <a:rPr lang="fr-FR" b="1" dirty="0" smtClean="0"/>
              <a:t>UE (4)</a:t>
            </a:r>
            <a:endParaRPr lang="fr-FR" dirty="0"/>
          </a:p>
        </p:txBody>
      </p:sp>
      <p:sp>
        <p:nvSpPr>
          <p:cNvPr id="3" name="Espace réservé du contenu 2"/>
          <p:cNvSpPr>
            <a:spLocks noGrp="1"/>
          </p:cNvSpPr>
          <p:nvPr>
            <p:ph idx="1"/>
          </p:nvPr>
        </p:nvSpPr>
        <p:spPr>
          <a:xfrm>
            <a:off x="731613" y="2128555"/>
            <a:ext cx="10981683" cy="4351338"/>
          </a:xfrm>
        </p:spPr>
        <p:txBody>
          <a:bodyPr/>
          <a:lstStyle/>
          <a:p>
            <a:r>
              <a:rPr lang="fr-FR" b="1" dirty="0" smtClean="0"/>
              <a:t>Démographie (sexe et âge) des PADHUE en activité régulière :</a:t>
            </a:r>
          </a:p>
          <a:p>
            <a:endParaRPr lang="fr-FR" dirty="0"/>
          </a:p>
          <a:p>
            <a:pPr marL="0" indent="0">
              <a:buNone/>
            </a:pPr>
            <a:r>
              <a:rPr lang="fr-FR" dirty="0" smtClean="0"/>
              <a:t>Au 1</a:t>
            </a:r>
            <a:r>
              <a:rPr lang="fr-FR" baseline="30000" dirty="0" smtClean="0"/>
              <a:t>er</a:t>
            </a:r>
            <a:r>
              <a:rPr lang="fr-FR" dirty="0" smtClean="0"/>
              <a:t> janvier 2025 sur les </a:t>
            </a:r>
            <a:r>
              <a:rPr lang="fr-FR" b="1" dirty="0" smtClean="0"/>
              <a:t>15 972 PADHUE en activité régulière </a:t>
            </a:r>
            <a:r>
              <a:rPr lang="fr-FR" dirty="0" smtClean="0"/>
              <a:t>:</a:t>
            </a:r>
          </a:p>
          <a:p>
            <a:pPr lvl="1"/>
            <a:r>
              <a:rPr lang="fr-FR" b="1" dirty="0" smtClean="0"/>
              <a:t>36,9% sont des femmes vs 52,6% </a:t>
            </a:r>
            <a:r>
              <a:rPr lang="fr-FR" dirty="0" smtClean="0"/>
              <a:t>sur un total de  201 239 praticiens en activité régulière</a:t>
            </a:r>
          </a:p>
          <a:p>
            <a:pPr lvl="1"/>
            <a:r>
              <a:rPr lang="fr-FR" b="1" dirty="0"/>
              <a:t>â</a:t>
            </a:r>
            <a:r>
              <a:rPr lang="fr-FR" b="1" dirty="0" smtClean="0"/>
              <a:t>ge moyen 52,4 ans </a:t>
            </a:r>
            <a:r>
              <a:rPr lang="fr-FR" dirty="0" smtClean="0"/>
              <a:t>(13,5% de moins de 40 ans et 31,7% de plus de 60 ans) </a:t>
            </a:r>
            <a:r>
              <a:rPr lang="fr-FR" b="1" dirty="0" smtClean="0"/>
              <a:t>vs 47,9 ans</a:t>
            </a:r>
            <a:r>
              <a:rPr lang="fr-FR" dirty="0" smtClean="0"/>
              <a:t> sur le total des 201 239 médecins régulièrement actifs (32,3 % de moins de 40 ans et 22,3 % de plus de 60 ans)</a:t>
            </a:r>
            <a:endParaRPr lang="fr-FR" dirty="0"/>
          </a:p>
        </p:txBody>
      </p:sp>
    </p:spTree>
    <p:extLst>
      <p:ext uri="{BB962C8B-B14F-4D97-AF65-F5344CB8AC3E}">
        <p14:creationId xmlns:p14="http://schemas.microsoft.com/office/powerpoint/2010/main" val="18087234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Evolution démographique des inscrits à l’ordre avec un diplôme initial hors </a:t>
            </a:r>
            <a:r>
              <a:rPr lang="fr-FR" b="1" dirty="0" smtClean="0"/>
              <a:t>UE (5)</a:t>
            </a:r>
            <a:endParaRPr lang="fr-FR" dirty="0"/>
          </a:p>
        </p:txBody>
      </p:sp>
      <p:sp>
        <p:nvSpPr>
          <p:cNvPr id="3" name="Espace réservé du contenu 2"/>
          <p:cNvSpPr>
            <a:spLocks noGrp="1"/>
          </p:cNvSpPr>
          <p:nvPr>
            <p:ph idx="1"/>
          </p:nvPr>
        </p:nvSpPr>
        <p:spPr>
          <a:xfrm>
            <a:off x="838199" y="1825625"/>
            <a:ext cx="10600215" cy="4850056"/>
          </a:xfrm>
        </p:spPr>
        <p:txBody>
          <a:bodyPr/>
          <a:lstStyle/>
          <a:p>
            <a:r>
              <a:rPr lang="fr-FR" b="1" dirty="0" smtClean="0"/>
              <a:t>Mode d’exercice :</a:t>
            </a:r>
          </a:p>
          <a:p>
            <a:pPr marL="457200" lvl="1" indent="0">
              <a:buNone/>
            </a:pPr>
            <a:r>
              <a:rPr lang="fr-FR" dirty="0" smtClean="0"/>
              <a:t>Activité surtout salariée et majoritairement hospitalière publique </a:t>
            </a:r>
          </a:p>
          <a:p>
            <a:pPr marL="457200" lvl="1" indent="0">
              <a:buNone/>
            </a:pPr>
            <a:r>
              <a:rPr lang="fr-FR" dirty="0"/>
              <a:t>	</a:t>
            </a:r>
            <a:r>
              <a:rPr lang="fr-FR" dirty="0" smtClean="0"/>
              <a:t>(mode de recrutement et de validation du diplôme)</a:t>
            </a:r>
          </a:p>
          <a:p>
            <a:pPr marL="457200" lvl="1" indent="0">
              <a:buNone/>
            </a:pPr>
            <a:endParaRPr lang="fr-FR" dirty="0" smtClean="0"/>
          </a:p>
          <a:p>
            <a:pPr lvl="2"/>
            <a:r>
              <a:rPr lang="fr-FR" b="1" dirty="0" smtClean="0"/>
              <a:t>Salariés 61 % (dont 84 % EPS) / 23 % libéraux / 16 % activité mixte</a:t>
            </a:r>
          </a:p>
          <a:p>
            <a:pPr marL="914400" lvl="2" indent="0">
              <a:buNone/>
            </a:pPr>
            <a:endParaRPr lang="fr-FR" b="1" dirty="0" smtClean="0"/>
          </a:p>
          <a:p>
            <a:pPr marL="457200" lvl="1" indent="0">
              <a:buNone/>
            </a:pPr>
            <a:r>
              <a:rPr lang="fr-FR" b="1" dirty="0" smtClean="0"/>
              <a:t>Comparatif à l’ensemble des inscrits :</a:t>
            </a:r>
          </a:p>
          <a:p>
            <a:pPr marL="457200" lvl="1" indent="0">
              <a:buNone/>
            </a:pPr>
            <a:endParaRPr lang="fr-FR" b="1" dirty="0"/>
          </a:p>
          <a:p>
            <a:pPr lvl="2"/>
            <a:r>
              <a:rPr lang="fr-FR" b="1" dirty="0" smtClean="0"/>
              <a:t>Salariés 47% (dont 30 % EPS) / 43 % libéraux / 11 % activité mixte</a:t>
            </a:r>
            <a:endParaRPr lang="fr-FR" b="1" dirty="0"/>
          </a:p>
        </p:txBody>
      </p:sp>
    </p:spTree>
    <p:extLst>
      <p:ext uri="{BB962C8B-B14F-4D97-AF65-F5344CB8AC3E}">
        <p14:creationId xmlns:p14="http://schemas.microsoft.com/office/powerpoint/2010/main" val="41983095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Evolution démographique des inscrits à l’ordre avec un diplôme initial hors </a:t>
            </a:r>
            <a:r>
              <a:rPr lang="fr-FR" b="1" dirty="0" smtClean="0"/>
              <a:t>UE (6)</a:t>
            </a:r>
            <a:endParaRPr lang="fr-FR" dirty="0"/>
          </a:p>
        </p:txBody>
      </p:sp>
      <p:sp>
        <p:nvSpPr>
          <p:cNvPr id="3" name="Espace réservé du contenu 2"/>
          <p:cNvSpPr>
            <a:spLocks noGrp="1"/>
          </p:cNvSpPr>
          <p:nvPr>
            <p:ph idx="1"/>
          </p:nvPr>
        </p:nvSpPr>
        <p:spPr>
          <a:xfrm>
            <a:off x="838199" y="1825625"/>
            <a:ext cx="11228515" cy="4351338"/>
          </a:xfrm>
        </p:spPr>
        <p:txBody>
          <a:bodyPr>
            <a:normAutofit fontScale="92500" lnSpcReduction="10000"/>
          </a:bodyPr>
          <a:lstStyle/>
          <a:p>
            <a:r>
              <a:rPr lang="fr-FR" b="1" dirty="0" smtClean="0"/>
              <a:t>Origine géographique :</a:t>
            </a:r>
          </a:p>
          <a:p>
            <a:endParaRPr lang="fr-FR" dirty="0" smtClean="0"/>
          </a:p>
          <a:p>
            <a:pPr lvl="1"/>
            <a:r>
              <a:rPr lang="fr-FR" b="1" dirty="0" smtClean="0"/>
              <a:t>75,1 % viennent du sud méditerranéen </a:t>
            </a:r>
            <a:r>
              <a:rPr lang="fr-FR" dirty="0" smtClean="0"/>
              <a:t>(</a:t>
            </a:r>
            <a:r>
              <a:rPr lang="fr-FR" b="1" dirty="0" smtClean="0"/>
              <a:t>Algérie 38,8%, Tunisie 15,1%, Syrie 8,6%, 						</a:t>
            </a:r>
            <a:r>
              <a:rPr lang="fr-FR" dirty="0" smtClean="0"/>
              <a:t>Maroc 7,4%, Liban 4%, plus Egypte, Lybie, Palestine)</a:t>
            </a:r>
          </a:p>
          <a:p>
            <a:pPr lvl="1"/>
            <a:endParaRPr lang="fr-FR" dirty="0" smtClean="0"/>
          </a:p>
          <a:p>
            <a:pPr lvl="1"/>
            <a:r>
              <a:rPr lang="fr-FR" dirty="0" smtClean="0"/>
              <a:t>10,5 % le reste de l’Afrique</a:t>
            </a:r>
          </a:p>
          <a:p>
            <a:pPr lvl="1"/>
            <a:endParaRPr lang="fr-FR" dirty="0" smtClean="0"/>
          </a:p>
          <a:p>
            <a:pPr lvl="1"/>
            <a:r>
              <a:rPr lang="fr-FR" dirty="0" smtClean="0"/>
              <a:t>3,6 % Madagascar</a:t>
            </a:r>
          </a:p>
          <a:p>
            <a:pPr lvl="1"/>
            <a:endParaRPr lang="fr-FR" dirty="0" smtClean="0"/>
          </a:p>
          <a:p>
            <a:pPr lvl="1"/>
            <a:r>
              <a:rPr lang="fr-FR" dirty="0" smtClean="0"/>
              <a:t>2,3 % Russie et 0,2 % </a:t>
            </a:r>
            <a:r>
              <a:rPr lang="fr-FR" dirty="0" err="1" smtClean="0"/>
              <a:t>Bélarus</a:t>
            </a:r>
            <a:endParaRPr lang="fr-FR" dirty="0" smtClean="0"/>
          </a:p>
          <a:p>
            <a:pPr lvl="1"/>
            <a:endParaRPr lang="fr-FR" dirty="0" smtClean="0"/>
          </a:p>
          <a:p>
            <a:pPr lvl="1"/>
            <a:r>
              <a:rPr lang="fr-FR" dirty="0" smtClean="0"/>
              <a:t>0,9 % Ukraine</a:t>
            </a:r>
            <a:endParaRPr lang="fr-FR" dirty="0"/>
          </a:p>
        </p:txBody>
      </p:sp>
    </p:spTree>
    <p:extLst>
      <p:ext uri="{BB962C8B-B14F-4D97-AF65-F5344CB8AC3E}">
        <p14:creationId xmlns:p14="http://schemas.microsoft.com/office/powerpoint/2010/main" val="36560881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a:t>Evolution démographique des inscrits à l’ordre avec un diplôme initial hors </a:t>
            </a:r>
            <a:r>
              <a:rPr lang="fr-FR" b="1" dirty="0" smtClean="0"/>
              <a:t>UE (7)</a:t>
            </a:r>
            <a:endParaRPr lang="fr-FR" dirty="0"/>
          </a:p>
        </p:txBody>
      </p:sp>
      <p:sp>
        <p:nvSpPr>
          <p:cNvPr id="3" name="Espace réservé du contenu 2"/>
          <p:cNvSpPr>
            <a:spLocks noGrp="1"/>
          </p:cNvSpPr>
          <p:nvPr>
            <p:ph idx="1"/>
          </p:nvPr>
        </p:nvSpPr>
        <p:spPr/>
        <p:txBody>
          <a:bodyPr>
            <a:normAutofit lnSpcReduction="10000"/>
          </a:bodyPr>
          <a:lstStyle/>
          <a:p>
            <a:r>
              <a:rPr lang="fr-FR" b="1" dirty="0" smtClean="0"/>
              <a:t>Répartition géographique en France des inscrits à l’Ordre</a:t>
            </a:r>
          </a:p>
          <a:p>
            <a:pPr marL="0" indent="0">
              <a:buNone/>
            </a:pPr>
            <a:endParaRPr lang="fr-FR" dirty="0" smtClean="0"/>
          </a:p>
          <a:p>
            <a:pPr lvl="1"/>
            <a:r>
              <a:rPr lang="fr-FR" b="1" u="sng" dirty="0" smtClean="0"/>
              <a:t>Par région :</a:t>
            </a:r>
            <a:r>
              <a:rPr lang="fr-FR" b="1" dirty="0" smtClean="0"/>
              <a:t> </a:t>
            </a:r>
            <a:r>
              <a:rPr lang="fr-FR" dirty="0" smtClean="0"/>
              <a:t>38,3 % des inscrits en Ile de France ; 8,8% dans les Hauts de France et 8,6 % en Rhône-Alpes (3 premières régions)</a:t>
            </a:r>
          </a:p>
          <a:p>
            <a:pPr lvl="1"/>
            <a:endParaRPr lang="fr-FR" dirty="0" smtClean="0"/>
          </a:p>
          <a:p>
            <a:pPr lvl="1"/>
            <a:r>
              <a:rPr lang="fr-FR" b="1" u="sng" dirty="0" smtClean="0"/>
              <a:t>Par département :</a:t>
            </a:r>
            <a:r>
              <a:rPr lang="fr-FR" b="1" dirty="0" smtClean="0"/>
              <a:t> </a:t>
            </a:r>
          </a:p>
          <a:p>
            <a:pPr lvl="2"/>
            <a:r>
              <a:rPr lang="fr-FR" dirty="0"/>
              <a:t>T</a:t>
            </a:r>
            <a:r>
              <a:rPr lang="fr-FR" dirty="0" smtClean="0"/>
              <a:t>rès contrastée : de 1,7 % en Loire-Atlantique jusqu’à 30,6 % dans le Val d’Oise. </a:t>
            </a:r>
          </a:p>
          <a:p>
            <a:pPr lvl="2"/>
            <a:r>
              <a:rPr lang="fr-FR" dirty="0" smtClean="0"/>
              <a:t>Moins le département est peuplé, plus le pourcentage des PADHUE est élevé, </a:t>
            </a:r>
            <a:r>
              <a:rPr lang="fr-FR" b="1" dirty="0" smtClean="0"/>
              <a:t>surtout en chirurgie</a:t>
            </a:r>
          </a:p>
          <a:p>
            <a:pPr lvl="2"/>
            <a:r>
              <a:rPr lang="fr-FR" dirty="0" smtClean="0"/>
              <a:t>Les PADHUE représentent 3,5% du total des généralistes, mais 16 % des généralistes dans l’Orne</a:t>
            </a:r>
          </a:p>
          <a:p>
            <a:pPr lvl="2"/>
            <a:r>
              <a:rPr lang="fr-FR" dirty="0" smtClean="0"/>
              <a:t>Dans l’Orne 45 % des spécialistes sont des PADHUE</a:t>
            </a:r>
          </a:p>
          <a:p>
            <a:pPr lvl="1"/>
            <a:endParaRPr lang="fr-FR" dirty="0"/>
          </a:p>
          <a:p>
            <a:pPr lvl="1"/>
            <a:endParaRPr lang="fr-FR" dirty="0"/>
          </a:p>
        </p:txBody>
      </p:sp>
    </p:spTree>
    <p:extLst>
      <p:ext uri="{BB962C8B-B14F-4D97-AF65-F5344CB8AC3E}">
        <p14:creationId xmlns:p14="http://schemas.microsoft.com/office/powerpoint/2010/main" val="259815704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239</TotalTime>
  <Words>1627</Words>
  <Application>Microsoft Office PowerPoint</Application>
  <PresentationFormat>Grand écran</PresentationFormat>
  <Paragraphs>127</Paragraphs>
  <Slides>17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17</vt:i4>
      </vt:variant>
    </vt:vector>
  </HeadingPairs>
  <TitlesOfParts>
    <vt:vector size="22" baseType="lpstr">
      <vt:lpstr>Arial</vt:lpstr>
      <vt:lpstr>Calibri</vt:lpstr>
      <vt:lpstr>Calibri Light</vt:lpstr>
      <vt:lpstr>Symbol</vt:lpstr>
      <vt:lpstr>Thème Office</vt:lpstr>
      <vt:lpstr>Place des PADHUE  - Praticiens A Diplôme (d'origine) Hors Union Européenne -  dans le système de soins français   Quels enjeux pour la médecine interne, la médecine hospitalière polyvalente et l'immunologie clinique ? </vt:lpstr>
      <vt:lpstr>Documents de référence :  Site du CNG https://www.cng.sante.fr/procedures-dautorisation-dexercice/obtenir-autorisation-dexercice/medecin  Document du CNOM  https://www.conseil-national.medecin.fr/sites/default/files/external-package/analyse_etude/3eea00/cnom-_demographie_des_anciens_padhue_inscrits_a_lordre.pdf   Article de synthèse paru dans le MAG 31 de l’INPH juin 2025 (pages 34-38) https://inph.org/images/MAG-31/INPH-MAG-31.pdf </vt:lpstr>
      <vt:lpstr>Evolution démographique des inscrits à l’ordre avec un diplôme initial hors UE (1)</vt:lpstr>
      <vt:lpstr>Evolution démographique des inscrits à l’ordre avec un diplôme initial hors UE (2)</vt:lpstr>
      <vt:lpstr>Evolution démographique des inscrits à l’ordre avec un diplôme initial hors UE (3)</vt:lpstr>
      <vt:lpstr>Evolution démographique des inscrits à l’ordre avec un diplôme initial hors UE (4)</vt:lpstr>
      <vt:lpstr>Evolution démographique des inscrits à l’ordre avec un diplôme initial hors UE (5)</vt:lpstr>
      <vt:lpstr>Evolution démographique des inscrits à l’ordre avec un diplôme initial hors UE (6)</vt:lpstr>
      <vt:lpstr>Evolution démographique des inscrits à l’ordre avec un diplôme initial hors UE (7)</vt:lpstr>
      <vt:lpstr>Evolution démographique des inscrits à l’ordre avec un diplôme initial hors UE (8)</vt:lpstr>
      <vt:lpstr>Epreuves EVC 2024  (prochain concours décembre 2025/janvier 2026)</vt:lpstr>
      <vt:lpstr>Epreuves EVC 2024  (prochain concours décembre 2025/janvier 2026)</vt:lpstr>
      <vt:lpstr>Site du CNG  « Conseils » en fonction des spécialités (1) </vt:lpstr>
      <vt:lpstr>Site du CNG  « Conseils » en fonction des spécialités (2)</vt:lpstr>
      <vt:lpstr>Site du CNG  « Conseils » en fonction des spécialités (3)</vt:lpstr>
      <vt:lpstr>En CONCLUSION, les PADHUE :</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Eric OZIOL</dc:creator>
  <cp:lastModifiedBy>Eric OZIOL</cp:lastModifiedBy>
  <cp:revision>33</cp:revision>
  <dcterms:created xsi:type="dcterms:W3CDTF">2025-09-15T17:01:07Z</dcterms:created>
  <dcterms:modified xsi:type="dcterms:W3CDTF">2025-09-16T13:42:30Z</dcterms:modified>
</cp:coreProperties>
</file>