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75" r:id="rId4"/>
    <p:sldId id="276" r:id="rId5"/>
    <p:sldId id="277" r:id="rId6"/>
    <p:sldId id="284" r:id="rId7"/>
    <p:sldId id="278" r:id="rId8"/>
    <p:sldId id="282" r:id="rId9"/>
    <p:sldId id="283" r:id="rId10"/>
    <p:sldId id="280" r:id="rId11"/>
    <p:sldId id="281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9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060DA97-3788-4BD1-97AD-F365CE8A7990}" type="datetimeFigureOut">
              <a:rPr lang="fr-FR" smtClean="0"/>
              <a:t>03/09/2020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CFEA68E-9851-45CB-9FAA-811FEAB1789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://www.cphg.org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cphg.org/" TargetMode="Externa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cphg.org/" TargetMode="Externa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cphg.org/" TargetMode="Externa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cphg.org/" TargetMode="Externa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cphg.org/" TargetMode="Externa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cphg.org/" TargetMode="Externa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cphg.org/" TargetMode="Externa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cphg.org/" TargetMode="Externa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cphg.org/" TargetMode="Externa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www.cphg.org/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2800" b="1" dirty="0" smtClean="0"/>
              <a:t>Suivi des </a:t>
            </a:r>
            <a:r>
              <a:rPr lang="fr-FR" sz="2800" b="1" dirty="0" err="1" smtClean="0"/>
              <a:t>sequelles</a:t>
            </a:r>
            <a:r>
              <a:rPr lang="fr-FR" sz="2800" b="1" dirty="0" smtClean="0"/>
              <a:t> respiratoires:  </a:t>
            </a:r>
            <a:r>
              <a:rPr lang="fr-FR" sz="2800" b="1" dirty="0" err="1"/>
              <a:t>Métacohorte</a:t>
            </a:r>
            <a:r>
              <a:rPr lang="fr-FR" sz="2800" b="1" dirty="0"/>
              <a:t> PNEUMO COVID</a:t>
            </a:r>
            <a:r>
              <a:rPr lang="fr-FR" sz="2800" dirty="0"/>
              <a:t/>
            </a:r>
            <a:br>
              <a:rPr lang="fr-FR" sz="2800" dirty="0"/>
            </a:br>
            <a:r>
              <a:rPr lang="en-CA" sz="2800" b="1" dirty="0" err="1"/>
              <a:t>CoPneumoCov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4812" y="4009913"/>
            <a:ext cx="6400800" cy="1752600"/>
          </a:xfrm>
        </p:spPr>
        <p:txBody>
          <a:bodyPr/>
          <a:lstStyle/>
          <a:p>
            <a:pPr algn="ctr"/>
            <a:r>
              <a:rPr lang="fr-FR" dirty="0" smtClean="0"/>
              <a:t>Pr Claire </a:t>
            </a:r>
            <a:r>
              <a:rPr lang="fr-FR" dirty="0" err="1" smtClean="0"/>
              <a:t>Andréjak</a:t>
            </a:r>
            <a:r>
              <a:rPr lang="fr-FR" dirty="0" smtClean="0"/>
              <a:t>, Pr Chantal </a:t>
            </a:r>
            <a:r>
              <a:rPr lang="fr-FR" dirty="0" err="1" smtClean="0"/>
              <a:t>Raherison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1835696" y="5589240"/>
            <a:ext cx="5938837" cy="1096105"/>
            <a:chOff x="2058307" y="5493312"/>
            <a:chExt cx="7918449" cy="1461473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7" t="85195" r="89369"/>
            <a:stretch/>
          </p:blipFill>
          <p:spPr>
            <a:xfrm>
              <a:off x="8848600" y="5493312"/>
              <a:ext cx="1128156" cy="1461473"/>
            </a:xfrm>
            <a:prstGeom prst="rect">
              <a:avLst/>
            </a:prstGeom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2940" y="5724342"/>
              <a:ext cx="1469396" cy="109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494" y="5710441"/>
              <a:ext cx="1182336" cy="102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Collège des Pneumologues des Hôpitaux Généraux">
              <a:hlinkClick r:id="rId5" tooltip="Collège des Pneumologues des Hôpitaux Généraux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077"/>
            <a:stretch/>
          </p:blipFill>
          <p:spPr bwMode="auto">
            <a:xfrm>
              <a:off x="3248644" y="5824133"/>
              <a:ext cx="1577932" cy="799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logo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307" y="5888923"/>
              <a:ext cx="85725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605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Gouvernance de la cohorte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r-FR" dirty="0"/>
              <a:t>C</a:t>
            </a:r>
            <a:r>
              <a:rPr lang="fr-FR" dirty="0" smtClean="0"/>
              <a:t>omité </a:t>
            </a:r>
            <a:r>
              <a:rPr lang="fr-FR" dirty="0"/>
              <a:t>de pilotage, constitué de chacun des représentants des composantes de la cohorte </a:t>
            </a:r>
            <a:endParaRPr lang="fr-FR" dirty="0" smtClean="0"/>
          </a:p>
          <a:p>
            <a:pPr lvl="1"/>
            <a:r>
              <a:rPr lang="fr-FR" dirty="0" smtClean="0"/>
              <a:t>Société </a:t>
            </a:r>
            <a:r>
              <a:rPr lang="fr-FR" dirty="0"/>
              <a:t>de Pneumologie en Langue Française </a:t>
            </a:r>
            <a:endParaRPr lang="fr-FR" dirty="0" smtClean="0"/>
          </a:p>
          <a:p>
            <a:pPr lvl="1"/>
            <a:r>
              <a:rPr lang="fr-FR" dirty="0" smtClean="0"/>
              <a:t>Collègue </a:t>
            </a:r>
            <a:r>
              <a:rPr lang="fr-FR" dirty="0"/>
              <a:t>des Pneumologues des Hôpitaux Généraux (CPHG) </a:t>
            </a:r>
            <a:endParaRPr lang="fr-FR" dirty="0" smtClean="0"/>
          </a:p>
          <a:p>
            <a:pPr lvl="1"/>
            <a:r>
              <a:rPr lang="fr-FR" dirty="0" smtClean="0"/>
              <a:t>Collège </a:t>
            </a:r>
            <a:r>
              <a:rPr lang="fr-FR" dirty="0"/>
              <a:t>des Enseignants de Pneumologie (CEP), </a:t>
            </a:r>
            <a:endParaRPr lang="fr-FR" dirty="0" smtClean="0"/>
          </a:p>
          <a:p>
            <a:pPr lvl="1"/>
            <a:r>
              <a:rPr lang="fr-FR" dirty="0" smtClean="0"/>
              <a:t>Fédération </a:t>
            </a:r>
            <a:r>
              <a:rPr lang="fr-FR" dirty="0"/>
              <a:t>Française de Pneumologie (FFP) </a:t>
            </a:r>
            <a:endParaRPr lang="fr-FR" dirty="0" smtClean="0"/>
          </a:p>
          <a:p>
            <a:pPr lvl="1"/>
            <a:r>
              <a:rPr lang="fr-FR" dirty="0" smtClean="0"/>
              <a:t>Syndicat </a:t>
            </a:r>
            <a:r>
              <a:rPr lang="fr-FR" dirty="0"/>
              <a:t>des Affection Respiratoires (SAR</a:t>
            </a:r>
            <a:r>
              <a:rPr lang="fr-FR" dirty="0" smtClean="0"/>
              <a:t>)</a:t>
            </a:r>
            <a:r>
              <a:rPr lang="fr-FR" dirty="0"/>
              <a:t> </a:t>
            </a:r>
          </a:p>
          <a:p>
            <a:pPr lvl="0"/>
            <a:r>
              <a:rPr lang="fr-FR" dirty="0"/>
              <a:t>C</a:t>
            </a:r>
            <a:r>
              <a:rPr lang="fr-FR" dirty="0" smtClean="0"/>
              <a:t>onseil </a:t>
            </a:r>
            <a:r>
              <a:rPr lang="fr-FR" dirty="0"/>
              <a:t>scientifique constitué des </a:t>
            </a:r>
            <a:r>
              <a:rPr lang="fr-FR" dirty="0" smtClean="0"/>
              <a:t>représentants :</a:t>
            </a:r>
          </a:p>
          <a:p>
            <a:pPr lvl="1"/>
            <a:r>
              <a:rPr lang="fr-FR" dirty="0" smtClean="0"/>
              <a:t>des CPHG</a:t>
            </a:r>
          </a:p>
          <a:p>
            <a:pPr lvl="1"/>
            <a:r>
              <a:rPr lang="fr-FR" dirty="0" smtClean="0"/>
              <a:t>du SAR</a:t>
            </a:r>
          </a:p>
          <a:p>
            <a:pPr lvl="1"/>
            <a:r>
              <a:rPr lang="fr-FR" dirty="0" smtClean="0"/>
              <a:t>de </a:t>
            </a:r>
            <a:r>
              <a:rPr lang="fr-FR" dirty="0"/>
              <a:t>différents groupes de travail de la SPLF (GREPI, </a:t>
            </a:r>
            <a:r>
              <a:rPr lang="fr-FR" dirty="0" err="1"/>
              <a:t>Orphalung</a:t>
            </a:r>
            <a:r>
              <a:rPr lang="fr-FR" dirty="0"/>
              <a:t>, BPCO, Fonction, Alvéole, </a:t>
            </a:r>
            <a:r>
              <a:rPr lang="fr-FR" dirty="0" smtClean="0"/>
              <a:t>GAVO2)</a:t>
            </a:r>
          </a:p>
          <a:p>
            <a:pPr lvl="1"/>
            <a:r>
              <a:rPr lang="fr-FR" dirty="0" smtClean="0"/>
              <a:t>de </a:t>
            </a:r>
            <a:r>
              <a:rPr lang="fr-FR" dirty="0"/>
              <a:t>l’Espace Francophone de Pneumologie 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De pneumologues </a:t>
            </a:r>
            <a:r>
              <a:rPr lang="fr-FR" dirty="0"/>
              <a:t>ayant travaillé dans les régions les plus touchées</a:t>
            </a:r>
            <a:r>
              <a:rPr lang="fr-FR" dirty="0" smtClean="0"/>
              <a:t>.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395536" y="6247086"/>
            <a:ext cx="3029321" cy="513646"/>
            <a:chOff x="2058307" y="5493312"/>
            <a:chExt cx="7918449" cy="1461473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7" t="85195" r="89369"/>
            <a:stretch/>
          </p:blipFill>
          <p:spPr>
            <a:xfrm>
              <a:off x="8848600" y="5493312"/>
              <a:ext cx="1128156" cy="1461473"/>
            </a:xfrm>
            <a:prstGeom prst="rect">
              <a:avLst/>
            </a:prstGeom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2940" y="5724342"/>
              <a:ext cx="1469396" cy="109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494" y="5710441"/>
              <a:ext cx="1182336" cy="102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Collège des Pneumologues des Hôpitaux Généraux">
              <a:hlinkClick r:id="rId5" tooltip="Collège des Pneumologues des Hôpitaux Généraux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077"/>
            <a:stretch/>
          </p:blipFill>
          <p:spPr bwMode="auto">
            <a:xfrm>
              <a:off x="3248644" y="5824133"/>
              <a:ext cx="1577932" cy="799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307" y="5888923"/>
              <a:ext cx="85725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53912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Financement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Demande de financement fondation du souffle </a:t>
            </a:r>
          </a:p>
          <a:p>
            <a:r>
              <a:rPr lang="fr-FR" dirty="0" smtClean="0"/>
              <a:t>Demande de financement ANR </a:t>
            </a:r>
            <a:r>
              <a:rPr lang="fr-FR" dirty="0" err="1" smtClean="0"/>
              <a:t>Covid</a:t>
            </a:r>
            <a:endParaRPr lang="fr-FR" dirty="0" smtClean="0"/>
          </a:p>
          <a:p>
            <a:r>
              <a:rPr lang="fr-FR" dirty="0" smtClean="0"/>
              <a:t>SPLF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395536" y="6247086"/>
            <a:ext cx="3029321" cy="513646"/>
            <a:chOff x="2058307" y="5493312"/>
            <a:chExt cx="7918449" cy="1461473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7" t="85195" r="89369"/>
            <a:stretch/>
          </p:blipFill>
          <p:spPr>
            <a:xfrm>
              <a:off x="8848600" y="5493312"/>
              <a:ext cx="1128156" cy="1461473"/>
            </a:xfrm>
            <a:prstGeom prst="rect">
              <a:avLst/>
            </a:prstGeom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2940" y="5724342"/>
              <a:ext cx="1469396" cy="109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494" y="5710441"/>
              <a:ext cx="1182336" cy="102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Collège des Pneumologues des Hôpitaux Généraux">
              <a:hlinkClick r:id="rId5" tooltip="Collège des Pneumologues des Hôpitaux Généraux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077"/>
            <a:stretch/>
          </p:blipFill>
          <p:spPr bwMode="auto">
            <a:xfrm>
              <a:off x="3248644" y="5824133"/>
              <a:ext cx="1577932" cy="799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307" y="5888923"/>
              <a:ext cx="85725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4614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 et objectifs du projet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fr-FR" sz="900" dirty="0"/>
          </a:p>
          <a:p>
            <a:r>
              <a:rPr lang="fr-FR" dirty="0"/>
              <a:t>Quel est le pronostic respiratoire des patients </a:t>
            </a:r>
            <a:r>
              <a:rPr lang="fr-FR" dirty="0" smtClean="0"/>
              <a:t>infectés?</a:t>
            </a:r>
            <a:endParaRPr lang="fr-FR" dirty="0"/>
          </a:p>
          <a:p>
            <a:pPr lvl="1"/>
            <a:r>
              <a:rPr lang="fr-FR" dirty="0"/>
              <a:t>Données déduites du SARS-</a:t>
            </a:r>
            <a:r>
              <a:rPr lang="fr-FR" dirty="0" err="1"/>
              <a:t>CoV</a:t>
            </a:r>
            <a:r>
              <a:rPr lang="fr-FR" dirty="0"/>
              <a:t> et du MERS-</a:t>
            </a:r>
            <a:r>
              <a:rPr lang="fr-FR" dirty="0" err="1"/>
              <a:t>CoV</a:t>
            </a:r>
            <a:r>
              <a:rPr lang="fr-FR" dirty="0"/>
              <a:t> avec : </a:t>
            </a:r>
          </a:p>
          <a:p>
            <a:pPr lvl="2"/>
            <a:r>
              <a:rPr lang="fr-FR" dirty="0"/>
              <a:t>Anomalie de la DLCO ?</a:t>
            </a:r>
          </a:p>
          <a:p>
            <a:pPr lvl="2"/>
            <a:r>
              <a:rPr lang="fr-FR" dirty="0"/>
              <a:t>Lésion </a:t>
            </a:r>
            <a:r>
              <a:rPr lang="fr-FR" dirty="0" err="1"/>
              <a:t>fibrosante</a:t>
            </a:r>
            <a:r>
              <a:rPr lang="fr-FR" dirty="0"/>
              <a:t> au scanner ?</a:t>
            </a:r>
          </a:p>
          <a:p>
            <a:pPr lvl="2"/>
            <a:r>
              <a:rPr lang="fr-FR" dirty="0"/>
              <a:t>Syndrome restrictif ?</a:t>
            </a:r>
          </a:p>
          <a:p>
            <a:pPr lvl="2"/>
            <a:r>
              <a:rPr lang="fr-FR" dirty="0"/>
              <a:t>Atteinte des muscles inspiratoires chez les plus sévères ?</a:t>
            </a:r>
          </a:p>
          <a:p>
            <a:pPr lvl="2"/>
            <a:r>
              <a:rPr lang="fr-FR" dirty="0"/>
              <a:t>Entrée dans une nouvelle maladie </a:t>
            </a:r>
            <a:r>
              <a:rPr lang="fr-FR" dirty="0" smtClean="0"/>
              <a:t>chronique?</a:t>
            </a:r>
            <a:endParaRPr lang="fr-FR" dirty="0"/>
          </a:p>
          <a:p>
            <a:pPr marL="548640" lvl="2" indent="0" algn="r">
              <a:buNone/>
            </a:pPr>
            <a:r>
              <a:rPr lang="fr-FR" sz="1400" dirty="0" err="1" smtClean="0"/>
              <a:t>Xie</a:t>
            </a:r>
            <a:r>
              <a:rPr lang="fr-FR" sz="1400" dirty="0"/>
              <a:t>, </a:t>
            </a:r>
            <a:r>
              <a:rPr lang="fr-FR" sz="1400" dirty="0" err="1"/>
              <a:t>Chest</a:t>
            </a:r>
            <a:r>
              <a:rPr lang="fr-FR" sz="1400" dirty="0"/>
              <a:t> 2005</a:t>
            </a:r>
          </a:p>
          <a:p>
            <a:pPr marL="548640" lvl="2" indent="0" algn="r">
              <a:buNone/>
            </a:pPr>
            <a:r>
              <a:rPr lang="fr-FR" sz="1400" dirty="0"/>
              <a:t>Chan, </a:t>
            </a:r>
            <a:r>
              <a:rPr lang="fr-FR" sz="1400" dirty="0" err="1"/>
              <a:t>Respirology</a:t>
            </a:r>
            <a:r>
              <a:rPr lang="fr-FR" sz="1400" dirty="0"/>
              <a:t> 2003</a:t>
            </a:r>
          </a:p>
          <a:p>
            <a:pPr marL="548640" lvl="2" indent="0" algn="r">
              <a:buNone/>
            </a:pPr>
            <a:r>
              <a:rPr lang="fr-FR" sz="1400" dirty="0"/>
              <a:t>Bissett, </a:t>
            </a:r>
            <a:r>
              <a:rPr lang="fr-FR" sz="1400" dirty="0" err="1"/>
              <a:t>Anaesth</a:t>
            </a:r>
            <a:r>
              <a:rPr lang="fr-FR" sz="1400" dirty="0"/>
              <a:t> Intensive Care 2012</a:t>
            </a:r>
          </a:p>
          <a:p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395536" y="6247086"/>
            <a:ext cx="3029321" cy="513646"/>
            <a:chOff x="2058307" y="5493312"/>
            <a:chExt cx="7918449" cy="1461473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7" t="85195" r="89369"/>
            <a:stretch/>
          </p:blipFill>
          <p:spPr>
            <a:xfrm>
              <a:off x="8848600" y="5493312"/>
              <a:ext cx="1128156" cy="1461473"/>
            </a:xfrm>
            <a:prstGeom prst="rect">
              <a:avLst/>
            </a:prstGeom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2940" y="5724342"/>
              <a:ext cx="1469396" cy="109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494" y="5710441"/>
              <a:ext cx="1182336" cy="102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Collège des Pneumologues des Hôpitaux Généraux">
              <a:hlinkClick r:id="rId5" tooltip="Collège des Pneumologues des Hôpitaux Généraux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077"/>
            <a:stretch/>
          </p:blipFill>
          <p:spPr bwMode="auto">
            <a:xfrm>
              <a:off x="3248644" y="5824133"/>
              <a:ext cx="1577932" cy="799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307" y="5888923"/>
              <a:ext cx="85725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1992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/>
              <a:t>O</a:t>
            </a:r>
            <a:r>
              <a:rPr lang="fr-FR" b="1" dirty="0" smtClean="0"/>
              <a:t>bjectif principal</a:t>
            </a:r>
            <a:r>
              <a:rPr lang="fr-FR" dirty="0" smtClean="0"/>
              <a:t>: </a:t>
            </a:r>
          </a:p>
          <a:p>
            <a:pPr lvl="1"/>
            <a:r>
              <a:rPr lang="fr-FR" dirty="0" smtClean="0"/>
              <a:t>évaluer </a:t>
            </a:r>
            <a:r>
              <a:rPr lang="fr-FR" dirty="0"/>
              <a:t>le devenir des patients ayant eu une infection à SARS-CoV-2 sévère ou non, ayant nécessité ou non une hospitalisation.</a:t>
            </a:r>
            <a:endParaRPr lang="fr-FR" b="1" i="1" dirty="0"/>
          </a:p>
          <a:p>
            <a:endParaRPr lang="fr-FR" dirty="0"/>
          </a:p>
          <a:p>
            <a:r>
              <a:rPr lang="fr-FR" b="1" dirty="0"/>
              <a:t>O</a:t>
            </a:r>
            <a:r>
              <a:rPr lang="fr-FR" b="1" dirty="0" smtClean="0"/>
              <a:t>bjectifs </a:t>
            </a:r>
            <a:r>
              <a:rPr lang="fr-FR" b="1" dirty="0"/>
              <a:t>secondaires</a:t>
            </a:r>
            <a:r>
              <a:rPr lang="fr-FR" dirty="0"/>
              <a:t> </a:t>
            </a:r>
            <a:endParaRPr lang="fr-FR" dirty="0" smtClean="0"/>
          </a:p>
          <a:p>
            <a:pPr lvl="1"/>
            <a:r>
              <a:rPr lang="fr-FR" dirty="0" smtClean="0"/>
              <a:t>D’analyser </a:t>
            </a:r>
            <a:r>
              <a:rPr lang="fr-FR" dirty="0"/>
              <a:t>les déterminants des « séquelles » respiratoires du </a:t>
            </a:r>
            <a:r>
              <a:rPr lang="fr-FR" dirty="0" smtClean="0"/>
              <a:t>Covid-19</a:t>
            </a:r>
            <a:endParaRPr lang="fr-FR" dirty="0"/>
          </a:p>
          <a:p>
            <a:pPr lvl="1"/>
            <a:r>
              <a:rPr lang="fr-FR" dirty="0" smtClean="0"/>
              <a:t>D’évaluer </a:t>
            </a:r>
            <a:r>
              <a:rPr lang="fr-FR" dirty="0"/>
              <a:t>le rôle des comorbidités respiratoires sur la gravité et la présentation clinique des pneumonies à SARS-CoV-2 à la phase </a:t>
            </a:r>
            <a:r>
              <a:rPr lang="fr-FR" dirty="0" smtClean="0"/>
              <a:t>aiguë,</a:t>
            </a:r>
          </a:p>
          <a:p>
            <a:pPr lvl="1"/>
            <a:r>
              <a:rPr lang="fr-FR" dirty="0" smtClean="0"/>
              <a:t>D’évaluer </a:t>
            </a:r>
            <a:r>
              <a:rPr lang="fr-FR" dirty="0"/>
              <a:t>l’impact du SARS-CoV-2 sur les comorbidités respiratoires </a:t>
            </a:r>
            <a:endParaRPr lang="fr-FR" dirty="0" smtClean="0"/>
          </a:p>
          <a:p>
            <a:pPr lvl="1"/>
            <a:r>
              <a:rPr lang="fr-FR" dirty="0" smtClean="0"/>
              <a:t>D’évaluer </a:t>
            </a:r>
            <a:r>
              <a:rPr lang="fr-FR" dirty="0"/>
              <a:t>l’impact de la réhabilitation respiratoire et des traitements du post-Covid-19 sur le devenir des patients (corticothérapie inhalée, corticoïdes…) </a:t>
            </a:r>
            <a:endParaRPr lang="fr-FR" dirty="0" smtClean="0"/>
          </a:p>
          <a:p>
            <a:pPr lvl="1"/>
            <a:r>
              <a:rPr lang="fr-FR" dirty="0" smtClean="0"/>
              <a:t>D’analyser </a:t>
            </a:r>
            <a:r>
              <a:rPr lang="fr-FR" dirty="0"/>
              <a:t>les relations entre les suites respiratoires du SARS-CoV-2 et les séquelles sur d’autres plans (activité professionnelle, psychologique, social</a:t>
            </a:r>
            <a:r>
              <a:rPr lang="fr-FR" dirty="0" smtClean="0"/>
              <a:t>…)</a:t>
            </a:r>
          </a:p>
          <a:p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395536" y="6247086"/>
            <a:ext cx="3029321" cy="513646"/>
            <a:chOff x="2058307" y="5493312"/>
            <a:chExt cx="7918449" cy="1461473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7" t="85195" r="89369"/>
            <a:stretch/>
          </p:blipFill>
          <p:spPr>
            <a:xfrm>
              <a:off x="8848600" y="5493312"/>
              <a:ext cx="1128156" cy="1461473"/>
            </a:xfrm>
            <a:prstGeom prst="rect">
              <a:avLst/>
            </a:prstGeom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2940" y="5724342"/>
              <a:ext cx="1469396" cy="109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494" y="5710441"/>
              <a:ext cx="1182336" cy="102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Collège des Pneumologues des Hôpitaux Généraux">
              <a:hlinkClick r:id="rId5" tooltip="Collège des Pneumologues des Hôpitaux Généraux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077"/>
            <a:stretch/>
          </p:blipFill>
          <p:spPr bwMode="auto">
            <a:xfrm>
              <a:off x="3248644" y="5824133"/>
              <a:ext cx="1577932" cy="799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307" y="5888923"/>
              <a:ext cx="85725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731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Population </a:t>
            </a:r>
            <a:r>
              <a:rPr lang="fr-FR" dirty="0" smtClean="0"/>
              <a:t>éligible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36576"/>
            <a:ext cx="8229600" cy="4876800"/>
          </a:xfrm>
        </p:spPr>
        <p:txBody>
          <a:bodyPr>
            <a:normAutofit/>
          </a:bodyPr>
          <a:lstStyle/>
          <a:p>
            <a:r>
              <a:rPr lang="fr-FR" dirty="0" smtClean="0"/>
              <a:t>Tout </a:t>
            </a:r>
            <a:r>
              <a:rPr lang="fr-FR" dirty="0"/>
              <a:t>patient vu en consultation par un pneumologue </a:t>
            </a:r>
            <a:endParaRPr lang="fr-FR" dirty="0" smtClean="0"/>
          </a:p>
          <a:p>
            <a:pPr lvl="1"/>
            <a:r>
              <a:rPr lang="fr-FR" dirty="0" smtClean="0"/>
              <a:t>soit </a:t>
            </a:r>
            <a:r>
              <a:rPr lang="fr-FR" dirty="0"/>
              <a:t>dans le cadre de la réévaluation respiratoire d’un patient ayant fait une pneumopathie à SARS-CoV-2 nécessitant une </a:t>
            </a:r>
            <a:r>
              <a:rPr lang="fr-FR" dirty="0" smtClean="0"/>
              <a:t>hospitalisation</a:t>
            </a:r>
          </a:p>
          <a:p>
            <a:pPr lvl="1"/>
            <a:r>
              <a:rPr lang="fr-FR" dirty="0" smtClean="0"/>
              <a:t>soit </a:t>
            </a:r>
            <a:r>
              <a:rPr lang="fr-FR" dirty="0"/>
              <a:t>pour la persistance de symptômes respiratoires dans les suites d’une possible infection à SARS-CoV-2 est </a:t>
            </a:r>
            <a:r>
              <a:rPr lang="fr-FR" dirty="0" smtClean="0"/>
              <a:t>éligible</a:t>
            </a:r>
          </a:p>
          <a:p>
            <a:pPr marL="274320" lvl="1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395536" y="6247086"/>
            <a:ext cx="3029321" cy="513646"/>
            <a:chOff x="2058307" y="5493312"/>
            <a:chExt cx="7918449" cy="1461473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7" t="85195" r="89369"/>
            <a:stretch/>
          </p:blipFill>
          <p:spPr>
            <a:xfrm>
              <a:off x="8848600" y="5493312"/>
              <a:ext cx="1128156" cy="1461473"/>
            </a:xfrm>
            <a:prstGeom prst="rect">
              <a:avLst/>
            </a:prstGeom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2940" y="5724342"/>
              <a:ext cx="1469396" cy="109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494" y="5710441"/>
              <a:ext cx="1182336" cy="102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Collège des Pneumologues des Hôpitaux Généraux">
              <a:hlinkClick r:id="rId5" tooltip="Collège des Pneumologues des Hôpitaux Généraux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077"/>
            <a:stretch/>
          </p:blipFill>
          <p:spPr bwMode="auto">
            <a:xfrm>
              <a:off x="3248644" y="5824133"/>
              <a:ext cx="1577932" cy="799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307" y="5888923"/>
              <a:ext cx="85725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58215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Critères d’inclusion et non inclusion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/>
              <a:t>Critères d’inclusion :</a:t>
            </a:r>
            <a:endParaRPr lang="fr-FR" dirty="0"/>
          </a:p>
          <a:p>
            <a:pPr lvl="1"/>
            <a:r>
              <a:rPr lang="fr-FR" dirty="0"/>
              <a:t>Patient âgé de 18 ans ou plus ayant eu une infection à SARS-CoV-2 prouvée (T0 entre 15/02/20 et 15/07/20) : </a:t>
            </a:r>
          </a:p>
          <a:p>
            <a:pPr lvl="2"/>
            <a:r>
              <a:rPr lang="fr-FR" dirty="0"/>
              <a:t>Si le patient était hospitalisé, soit avec PCR positive, soit avec PCR négative mais scanner évocateur et sérologie positive ; </a:t>
            </a:r>
          </a:p>
          <a:p>
            <a:pPr lvl="2"/>
            <a:r>
              <a:rPr lang="fr-FR" dirty="0"/>
              <a:t>Pour les patients n’ayant pas été hospitalisés soit PCR positive soit sérologie positive en l’absence de PCR réalisée </a:t>
            </a:r>
          </a:p>
          <a:p>
            <a:endParaRPr lang="fr-FR" dirty="0"/>
          </a:p>
          <a:p>
            <a:r>
              <a:rPr lang="fr-FR" b="1" dirty="0"/>
              <a:t>Critères de non inclusion :</a:t>
            </a:r>
            <a:endParaRPr lang="fr-FR" dirty="0"/>
          </a:p>
          <a:p>
            <a:pPr lvl="1"/>
            <a:r>
              <a:rPr lang="fr-FR" dirty="0"/>
              <a:t>Patients sans diagnostic virologique (PCR et sérologie négatives ou non réalisées)</a:t>
            </a:r>
          </a:p>
          <a:p>
            <a:pPr lvl="1"/>
            <a:r>
              <a:rPr lang="fr-FR" dirty="0"/>
              <a:t>Patient exprimant son opposition à participer à la cohorte </a:t>
            </a:r>
          </a:p>
          <a:p>
            <a:pPr lvl="1"/>
            <a:r>
              <a:rPr lang="fr-FR" dirty="0"/>
              <a:t>Patient faisant l’objet d’une mesure de protection (patient sous tutelle ou curatelle)</a:t>
            </a:r>
          </a:p>
          <a:p>
            <a:pPr lvl="1"/>
            <a:r>
              <a:rPr lang="fr-FR" dirty="0"/>
              <a:t>Patient non affilié à un régime de sécurité sociale ou assurance maladie équivalente</a:t>
            </a:r>
          </a:p>
          <a:p>
            <a:endParaRPr lang="fr-FR" dirty="0"/>
          </a:p>
          <a:p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395536" y="6247086"/>
            <a:ext cx="3029321" cy="513646"/>
            <a:chOff x="2058307" y="5493312"/>
            <a:chExt cx="7918449" cy="1461473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7" t="85195" r="89369"/>
            <a:stretch/>
          </p:blipFill>
          <p:spPr>
            <a:xfrm>
              <a:off x="8848600" y="5493312"/>
              <a:ext cx="1128156" cy="1461473"/>
            </a:xfrm>
            <a:prstGeom prst="rect">
              <a:avLst/>
            </a:prstGeom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2940" y="5724342"/>
              <a:ext cx="1469396" cy="109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494" y="5710441"/>
              <a:ext cx="1182336" cy="102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Collège des Pneumologues des Hôpitaux Généraux">
              <a:hlinkClick r:id="rId5" tooltip="Collège des Pneumologues des Hôpitaux Généraux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077"/>
            <a:stretch/>
          </p:blipFill>
          <p:spPr bwMode="auto">
            <a:xfrm>
              <a:off x="3248644" y="5824133"/>
              <a:ext cx="1577932" cy="799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307" y="5888923"/>
              <a:ext cx="85725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8342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Critère de jugement principal 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</a:t>
            </a:r>
            <a:r>
              <a:rPr lang="fr-FR" dirty="0" smtClean="0"/>
              <a:t>résence </a:t>
            </a:r>
            <a:r>
              <a:rPr lang="fr-FR" dirty="0"/>
              <a:t>de séquelles respiratoires entre M5 et M7, </a:t>
            </a:r>
            <a:r>
              <a:rPr lang="fr-FR" dirty="0" smtClean="0"/>
              <a:t>c’est-à-dire:</a:t>
            </a:r>
          </a:p>
          <a:p>
            <a:pPr lvl="1"/>
            <a:r>
              <a:rPr lang="fr-FR" dirty="0" smtClean="0"/>
              <a:t>soit </a:t>
            </a:r>
            <a:r>
              <a:rPr lang="fr-FR" dirty="0"/>
              <a:t>une altération de la </a:t>
            </a:r>
            <a:r>
              <a:rPr lang="fr-FR" dirty="0" smtClean="0"/>
              <a:t>CVF</a:t>
            </a:r>
          </a:p>
          <a:p>
            <a:pPr lvl="1"/>
            <a:r>
              <a:rPr lang="fr-FR" dirty="0" smtClean="0"/>
              <a:t>soit </a:t>
            </a:r>
            <a:r>
              <a:rPr lang="fr-FR" dirty="0"/>
              <a:t>une altération de la </a:t>
            </a:r>
            <a:r>
              <a:rPr lang="fr-FR" dirty="0" smtClean="0"/>
              <a:t>DLCO</a:t>
            </a:r>
          </a:p>
          <a:p>
            <a:pPr lvl="1"/>
            <a:r>
              <a:rPr lang="fr-FR" dirty="0" smtClean="0"/>
              <a:t>soit </a:t>
            </a:r>
            <a:r>
              <a:rPr lang="fr-FR" dirty="0"/>
              <a:t>une désaturation au test de marche de 6 minutes (TM6). </a:t>
            </a:r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données </a:t>
            </a:r>
            <a:r>
              <a:rPr lang="fr-FR" dirty="0" err="1"/>
              <a:t>scannographiques</a:t>
            </a:r>
            <a:r>
              <a:rPr lang="fr-FR" dirty="0"/>
              <a:t> (avec relecture centralisée) seront utilisées pour confirmer le diagnostic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395536" y="6247086"/>
            <a:ext cx="3029321" cy="513646"/>
            <a:chOff x="2058307" y="5493312"/>
            <a:chExt cx="7918449" cy="1461473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7" t="85195" r="89369"/>
            <a:stretch/>
          </p:blipFill>
          <p:spPr>
            <a:xfrm>
              <a:off x="8848600" y="5493312"/>
              <a:ext cx="1128156" cy="1461473"/>
            </a:xfrm>
            <a:prstGeom prst="rect">
              <a:avLst/>
            </a:prstGeom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2940" y="5724342"/>
              <a:ext cx="1469396" cy="109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494" y="5710441"/>
              <a:ext cx="1182336" cy="102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Collège des Pneumologues des Hôpitaux Généraux">
              <a:hlinkClick r:id="rId5" tooltip="Collège des Pneumologues des Hôpitaux Généraux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077"/>
            <a:stretch/>
          </p:blipFill>
          <p:spPr bwMode="auto">
            <a:xfrm>
              <a:off x="3248644" y="5824133"/>
              <a:ext cx="1577932" cy="799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307" y="5888923"/>
              <a:ext cx="85725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8786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Schéma de la recherche 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</a:t>
            </a:r>
            <a:r>
              <a:rPr lang="fr-FR" dirty="0" smtClean="0"/>
              <a:t>uivi </a:t>
            </a:r>
            <a:r>
              <a:rPr lang="fr-FR" dirty="0"/>
              <a:t>proposé </a:t>
            </a:r>
            <a:r>
              <a:rPr lang="fr-FR" dirty="0" smtClean="0"/>
              <a:t>= celui </a:t>
            </a:r>
            <a:r>
              <a:rPr lang="fr-FR" dirty="0"/>
              <a:t>du guide pratique pour le suivi de ces patients proposé par la </a:t>
            </a:r>
            <a:r>
              <a:rPr lang="fr-FR" dirty="0" smtClean="0"/>
              <a:t>SPLF.</a:t>
            </a:r>
          </a:p>
          <a:p>
            <a:r>
              <a:rPr lang="fr-FR" dirty="0"/>
              <a:t>A</a:t>
            </a:r>
            <a:r>
              <a:rPr lang="fr-FR" dirty="0" smtClean="0"/>
              <a:t>ucun </a:t>
            </a:r>
            <a:r>
              <a:rPr lang="fr-FR" dirty="0"/>
              <a:t>examen n’est </a:t>
            </a:r>
            <a:r>
              <a:rPr lang="fr-FR" dirty="0" smtClean="0"/>
              <a:t>imposé</a:t>
            </a:r>
          </a:p>
          <a:p>
            <a:r>
              <a:rPr lang="fr-FR" dirty="0"/>
              <a:t>C</a:t>
            </a:r>
            <a:r>
              <a:rPr lang="fr-FR" dirty="0" smtClean="0"/>
              <a:t>ohorte </a:t>
            </a:r>
            <a:r>
              <a:rPr lang="fr-FR" dirty="0"/>
              <a:t>en vraie vie, qui s’adaptera aux contraintes de terrain. </a:t>
            </a:r>
            <a:endParaRPr lang="fr-FR" dirty="0"/>
          </a:p>
          <a:p>
            <a:r>
              <a:rPr lang="fr-FR" dirty="0" smtClean="0"/>
              <a:t>Suivi proposé </a:t>
            </a:r>
            <a:r>
              <a:rPr lang="fr-FR" dirty="0"/>
              <a:t>de 1 an avec une première évaluation proposée entre 2 et 4 mois. </a:t>
            </a:r>
            <a:endParaRPr lang="fr-FR" dirty="0" smtClean="0"/>
          </a:p>
          <a:p>
            <a:r>
              <a:rPr lang="fr-FR" dirty="0" smtClean="0"/>
              <a:t>Pour </a:t>
            </a:r>
            <a:r>
              <a:rPr lang="fr-FR" dirty="0"/>
              <a:t>les patients pour lesquels un suivi au-delà de 3 mois n’apparait pas nécessaire, il sera proposé l’envoi d’un questionnaire de réévaluation à 1 an. Tout sera mis en place pour faciliter les inclusions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395536" y="6247086"/>
            <a:ext cx="3029321" cy="513646"/>
            <a:chOff x="2058307" y="5493312"/>
            <a:chExt cx="7918449" cy="1461473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7" t="85195" r="89369"/>
            <a:stretch/>
          </p:blipFill>
          <p:spPr>
            <a:xfrm>
              <a:off x="8848600" y="5493312"/>
              <a:ext cx="1128156" cy="1461473"/>
            </a:xfrm>
            <a:prstGeom prst="rect">
              <a:avLst/>
            </a:prstGeom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2940" y="5724342"/>
              <a:ext cx="1469396" cy="109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494" y="5710441"/>
              <a:ext cx="1182336" cy="102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Collège des Pneumologues des Hôpitaux Généraux">
              <a:hlinkClick r:id="rId5" tooltip="Collège des Pneumologues des Hôpitaux Généraux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077"/>
            <a:stretch/>
          </p:blipFill>
          <p:spPr bwMode="auto">
            <a:xfrm>
              <a:off x="3248644" y="5824133"/>
              <a:ext cx="1577932" cy="799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307" y="5888923"/>
              <a:ext cx="85725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17458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Métacohorte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Toutes les facettes de la pneumologie représentées et participantes</a:t>
            </a:r>
          </a:p>
          <a:p>
            <a:pPr lvl="1"/>
            <a:r>
              <a:rPr lang="fr-FR" dirty="0"/>
              <a:t>La SPLF et ses différents groupes de travail</a:t>
            </a:r>
          </a:p>
          <a:p>
            <a:pPr lvl="1"/>
            <a:r>
              <a:rPr lang="fr-FR" dirty="0" smtClean="0"/>
              <a:t>Le </a:t>
            </a:r>
            <a:r>
              <a:rPr lang="fr-FR" dirty="0"/>
              <a:t>CPHG</a:t>
            </a:r>
          </a:p>
          <a:p>
            <a:pPr lvl="1"/>
            <a:r>
              <a:rPr lang="fr-FR" dirty="0"/>
              <a:t>Le SAR</a:t>
            </a:r>
          </a:p>
          <a:p>
            <a:pPr lvl="1"/>
            <a:r>
              <a:rPr lang="fr-FR" dirty="0"/>
              <a:t>La Fédération Française de Pneumologie</a:t>
            </a:r>
          </a:p>
          <a:p>
            <a:pPr lvl="1"/>
            <a:r>
              <a:rPr lang="fr-FR" dirty="0"/>
              <a:t>Le Collège des Enseignants de Pneumologie</a:t>
            </a:r>
          </a:p>
          <a:p>
            <a:r>
              <a:rPr lang="fr-FR" dirty="0"/>
              <a:t> Probablement plusieurs modes d’entrées dans la cohorte car les patients qui vont consulter les différentes facettes viendront probablement d’horizons différents :</a:t>
            </a:r>
          </a:p>
          <a:p>
            <a:pPr lvl="1"/>
            <a:r>
              <a:rPr lang="fr-FR" dirty="0"/>
              <a:t>La ville : adressés par le médecin </a:t>
            </a:r>
            <a:r>
              <a:rPr lang="fr-FR" dirty="0" smtClean="0"/>
              <a:t>traitant, patients pris en charge en ville uniquement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ville : adressés par le médecin traitant alors qu’ils sont passés aux Urgences et n’ont pas été hospitalisés</a:t>
            </a:r>
          </a:p>
          <a:p>
            <a:pPr lvl="1"/>
            <a:r>
              <a:rPr lang="fr-FR" dirty="0"/>
              <a:t>La ville : adressés par le médecin traitant alors qu’ils ont été hospitalisés</a:t>
            </a:r>
          </a:p>
          <a:p>
            <a:pPr lvl="1"/>
            <a:r>
              <a:rPr lang="fr-FR" dirty="0"/>
              <a:t>Dans le suivi systématique de patients hospitalisés en service classique</a:t>
            </a:r>
          </a:p>
          <a:p>
            <a:pPr lvl="1"/>
            <a:r>
              <a:rPr lang="fr-FR" dirty="0"/>
              <a:t>Dans le suivi systématique de patients hospitalisés en </a:t>
            </a:r>
            <a:r>
              <a:rPr lang="fr-FR" dirty="0" smtClean="0"/>
              <a:t>réanimation</a:t>
            </a:r>
            <a:endParaRPr lang="fr-FR" dirty="0"/>
          </a:p>
          <a:p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5794745" y="6187822"/>
            <a:ext cx="3029321" cy="513646"/>
            <a:chOff x="2058307" y="5493312"/>
            <a:chExt cx="7918449" cy="1461473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7" t="85195" r="89369"/>
            <a:stretch/>
          </p:blipFill>
          <p:spPr>
            <a:xfrm>
              <a:off x="8848600" y="5493312"/>
              <a:ext cx="1128156" cy="1461473"/>
            </a:xfrm>
            <a:prstGeom prst="rect">
              <a:avLst/>
            </a:prstGeom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2940" y="5724342"/>
              <a:ext cx="1469396" cy="109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494" y="5710441"/>
              <a:ext cx="1182336" cy="102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Collège des Pneumologues des Hôpitaux Généraux">
              <a:hlinkClick r:id="rId5" tooltip="Collège des Pneumologues des Hôpitaux Généraux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077"/>
            <a:stretch/>
          </p:blipFill>
          <p:spPr bwMode="auto">
            <a:xfrm>
              <a:off x="3248644" y="5824133"/>
              <a:ext cx="1577932" cy="799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307" y="5888923"/>
              <a:ext cx="85725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4607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Mode de fonctionnement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Possibilité d’inclure dans la cohorte </a:t>
            </a:r>
            <a:endParaRPr lang="fr-FR" dirty="0" smtClean="0"/>
          </a:p>
          <a:p>
            <a:pPr lvl="1"/>
            <a:r>
              <a:rPr lang="fr-FR" dirty="0" smtClean="0"/>
              <a:t>directement </a:t>
            </a:r>
            <a:r>
              <a:rPr lang="fr-FR" dirty="0"/>
              <a:t>avec un </a:t>
            </a:r>
            <a:r>
              <a:rPr lang="fr-FR" dirty="0" err="1"/>
              <a:t>eCRF</a:t>
            </a:r>
            <a:r>
              <a:rPr lang="fr-FR" dirty="0"/>
              <a:t> </a:t>
            </a:r>
            <a:r>
              <a:rPr lang="fr-FR" dirty="0" smtClean="0"/>
              <a:t>dédié</a:t>
            </a:r>
          </a:p>
          <a:p>
            <a:pPr lvl="1"/>
            <a:r>
              <a:rPr lang="fr-FR" dirty="0" smtClean="0"/>
              <a:t>via </a:t>
            </a:r>
            <a:r>
              <a:rPr lang="fr-FR" dirty="0"/>
              <a:t>d’autres cohortes existantes pour lesquelles les porteurs ont accepté de participer (</a:t>
            </a:r>
            <a:r>
              <a:rPr lang="fr-FR" dirty="0" err="1"/>
              <a:t>Recovery</a:t>
            </a:r>
            <a:r>
              <a:rPr lang="fr-FR" dirty="0"/>
              <a:t>, </a:t>
            </a:r>
            <a:r>
              <a:rPr lang="fr-FR" dirty="0" err="1" smtClean="0"/>
              <a:t>Siscovid</a:t>
            </a:r>
            <a:r>
              <a:rPr lang="fr-FR" dirty="0" smtClean="0"/>
              <a:t>, …)</a:t>
            </a:r>
          </a:p>
          <a:p>
            <a:pPr lvl="1"/>
            <a:endParaRPr lang="fr-FR" sz="1200" dirty="0"/>
          </a:p>
          <a:p>
            <a:endParaRPr lang="fr-FR" sz="1200" dirty="0"/>
          </a:p>
          <a:p>
            <a:r>
              <a:rPr lang="fr-FR" dirty="0"/>
              <a:t> </a:t>
            </a:r>
            <a:r>
              <a:rPr lang="fr-FR" dirty="0" err="1"/>
              <a:t>eCRF</a:t>
            </a:r>
            <a:r>
              <a:rPr lang="fr-FR" dirty="0"/>
              <a:t> mis en place</a:t>
            </a:r>
          </a:p>
          <a:p>
            <a:pPr lvl="1"/>
            <a:r>
              <a:rPr lang="fr-FR" dirty="0" smtClean="0"/>
              <a:t>Possibilité </a:t>
            </a:r>
            <a:r>
              <a:rPr lang="fr-FR" dirty="0"/>
              <a:t>pour les centres qui le souhaiteront de remplir un CRF papier qui sera rempli dans un second temps par un TEC dans l’</a:t>
            </a:r>
            <a:r>
              <a:rPr lang="fr-FR" dirty="0" err="1"/>
              <a:t>eCRF</a:t>
            </a:r>
            <a:endParaRPr lang="fr-FR" dirty="0"/>
          </a:p>
          <a:p>
            <a:pPr lvl="1"/>
            <a:r>
              <a:rPr lang="fr-FR" dirty="0" smtClean="0"/>
              <a:t>Pour </a:t>
            </a:r>
            <a:r>
              <a:rPr lang="fr-FR" dirty="0"/>
              <a:t>les cohortes existantes, soit directement dans l’</a:t>
            </a:r>
            <a:r>
              <a:rPr lang="fr-FR" dirty="0" err="1"/>
              <a:t>eCRF</a:t>
            </a:r>
            <a:r>
              <a:rPr lang="fr-FR" dirty="0"/>
              <a:t> ou rempli à </a:t>
            </a:r>
            <a:r>
              <a:rPr lang="fr-FR" dirty="0" smtClean="0"/>
              <a:t>l’</a:t>
            </a:r>
            <a:r>
              <a:rPr lang="fr-FR" dirty="0" err="1" smtClean="0"/>
              <a:t>eCRF</a:t>
            </a:r>
            <a:r>
              <a:rPr lang="fr-FR" dirty="0" smtClean="0"/>
              <a:t> </a:t>
            </a:r>
            <a:r>
              <a:rPr lang="fr-FR" dirty="0"/>
              <a:t>de leur cohorte et ensuite fusion des bases de données après extraction des variables </a:t>
            </a:r>
            <a:r>
              <a:rPr lang="fr-FR" dirty="0" smtClean="0"/>
              <a:t>d’intérêt</a:t>
            </a:r>
          </a:p>
          <a:p>
            <a:pPr lvl="1"/>
            <a:endParaRPr lang="fr-FR" sz="1200" dirty="0"/>
          </a:p>
          <a:p>
            <a:r>
              <a:rPr lang="fr-FR" dirty="0"/>
              <a:t> Chaque centre est propriétaire de ses données qui pourront être extraites à la demande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5794745" y="6187822"/>
            <a:ext cx="3029321" cy="513646"/>
            <a:chOff x="2058307" y="5493312"/>
            <a:chExt cx="7918449" cy="1461473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7" t="85195" r="89369"/>
            <a:stretch/>
          </p:blipFill>
          <p:spPr>
            <a:xfrm>
              <a:off x="8848600" y="5493312"/>
              <a:ext cx="1128156" cy="1461473"/>
            </a:xfrm>
            <a:prstGeom prst="rect">
              <a:avLst/>
            </a:prstGeom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2940" y="5724342"/>
              <a:ext cx="1469396" cy="109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6494" y="5710441"/>
              <a:ext cx="1182336" cy="102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Collège des Pneumologues des Hôpitaux Généraux">
              <a:hlinkClick r:id="rId5" tooltip="Collège des Pneumologues des Hôpitaux Généraux"/>
            </p:cNvPr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3077"/>
            <a:stretch/>
          </p:blipFill>
          <p:spPr bwMode="auto">
            <a:xfrm>
              <a:off x="3248644" y="5824133"/>
              <a:ext cx="1577932" cy="799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7" descr="logo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8307" y="5888923"/>
              <a:ext cx="857250" cy="76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0400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185</TotalTime>
  <Words>604</Words>
  <Application>Microsoft Office PowerPoint</Application>
  <PresentationFormat>Affichage à l'écran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Clarté</vt:lpstr>
      <vt:lpstr>Suivi des sequelles respiratoires:  Métacohorte PNEUMO COVID CoPneumoCov</vt:lpstr>
      <vt:lpstr>Contexte et objectifs du projet</vt:lpstr>
      <vt:lpstr>Objectifs</vt:lpstr>
      <vt:lpstr>Population éligible</vt:lpstr>
      <vt:lpstr>Critères d’inclusion et non inclusion</vt:lpstr>
      <vt:lpstr>Critère de jugement principal :</vt:lpstr>
      <vt:lpstr>Schéma de la recherche :</vt:lpstr>
      <vt:lpstr>Métacohorte</vt:lpstr>
      <vt:lpstr>Mode de fonctionnement</vt:lpstr>
      <vt:lpstr>Gouvernance de la cohorte</vt:lpstr>
      <vt:lpstr>Financement</vt:lpstr>
    </vt:vector>
  </TitlesOfParts>
  <Company>CHU Amiens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Méta-Cohorte PneumoCovid</dc:title>
  <dc:creator>Andrejak Claire</dc:creator>
  <cp:lastModifiedBy>Andrejak Claire</cp:lastModifiedBy>
  <cp:revision>9</cp:revision>
  <dcterms:created xsi:type="dcterms:W3CDTF">2020-06-16T09:10:23Z</dcterms:created>
  <dcterms:modified xsi:type="dcterms:W3CDTF">2020-09-03T20:28:58Z</dcterms:modified>
</cp:coreProperties>
</file>