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429" r:id="rId3"/>
    <p:sldId id="420" r:id="rId4"/>
    <p:sldId id="344" r:id="rId5"/>
    <p:sldId id="403" r:id="rId6"/>
    <p:sldId id="428" r:id="rId7"/>
    <p:sldId id="430" r:id="rId8"/>
    <p:sldId id="431" r:id="rId9"/>
    <p:sldId id="432" r:id="rId10"/>
    <p:sldId id="433" r:id="rId11"/>
    <p:sldId id="43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46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2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7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35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8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5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64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5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9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5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CE7F-B647-4638-B970-1129CDF343C1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C557-9A40-4EFF-AAEA-2C94E00CA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89E0F-6E3F-885E-F30D-8F581116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045"/>
            <a:ext cx="10515600" cy="180128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Actualités du CEMI : ECOS en CH, évolution du programme et de la maquette du DES de </a:t>
            </a:r>
            <a:br>
              <a:rPr lang="fr-FR" b="1" dirty="0"/>
            </a:br>
            <a:r>
              <a:rPr lang="fr-FR" b="1" dirty="0"/>
              <a:t>Médecine Interne et Immunologie Clinique, effectifs du DES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Odile </a:t>
            </a:r>
            <a:r>
              <a:rPr lang="fr-FR" b="1" dirty="0" err="1"/>
              <a:t>Rauzy</a:t>
            </a:r>
            <a:r>
              <a:rPr lang="fr-FR" b="1" dirty="0"/>
              <a:t> &amp; Luc </a:t>
            </a:r>
            <a:r>
              <a:rPr lang="fr-FR" b="1" dirty="0" err="1"/>
              <a:t>Mouthon</a:t>
            </a:r>
            <a:endParaRPr lang="fr-FR" b="1" dirty="0"/>
          </a:p>
        </p:txBody>
      </p:sp>
      <p:pic>
        <p:nvPicPr>
          <p:cNvPr id="1026" name="Image 7" descr="Résultat de recherche d'images pour &quot;IMAGE du logo de la SNFMI&quot;">
            <a:extLst>
              <a:ext uri="{FF2B5EF4-FFF2-40B4-BE49-F238E27FC236}">
                <a16:creationId xmlns:a16="http://schemas.microsoft.com/office/drawing/2014/main" id="{0FFB0026-BC9C-4939-9CE1-C0FB0E1B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202883"/>
            <a:ext cx="1133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 descr="C:\Users\rzd2407a\AppData\Local\Microsoft\Windows\INetCache\Content.MSO\886C7D5.tmp">
            <a:extLst>
              <a:ext uri="{FF2B5EF4-FFF2-40B4-BE49-F238E27FC236}">
                <a16:creationId xmlns:a16="http://schemas.microsoft.com/office/drawing/2014/main" id="{90DB9AC2-017F-4079-8A59-E9E15326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16" y="202883"/>
            <a:ext cx="971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EF00CE-B3E5-48D5-B106-65AC90B55E07}"/>
              </a:ext>
            </a:extLst>
          </p:cNvPr>
          <p:cNvSpPr txBox="1"/>
          <p:nvPr/>
        </p:nvSpPr>
        <p:spPr>
          <a:xfrm>
            <a:off x="9829800" y="6288496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18/09/2025</a:t>
            </a:r>
          </a:p>
        </p:txBody>
      </p:sp>
    </p:spTree>
    <p:extLst>
      <p:ext uri="{BB962C8B-B14F-4D97-AF65-F5344CB8AC3E}">
        <p14:creationId xmlns:p14="http://schemas.microsoft.com/office/powerpoint/2010/main" val="264567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18" t="13083" r="1805" b="9623"/>
          <a:stretch/>
        </p:blipFill>
        <p:spPr>
          <a:xfrm>
            <a:off x="207819" y="130517"/>
            <a:ext cx="11748654" cy="66206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76509" y="6400801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CDD le 2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186609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DC035-AEB4-432B-AD33-BDEC4152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5889"/>
            <a:ext cx="9144000" cy="99099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002060"/>
                </a:solidFill>
              </a:rPr>
              <a:t>Effectifs du DES de </a:t>
            </a:r>
            <a:br>
              <a:rPr lang="fr-FR" sz="3600" dirty="0">
                <a:solidFill>
                  <a:srgbClr val="002060"/>
                </a:solidFill>
              </a:rPr>
            </a:br>
            <a:r>
              <a:rPr lang="fr-FR" sz="3600" dirty="0">
                <a:solidFill>
                  <a:srgbClr val="002060"/>
                </a:solidFill>
              </a:rPr>
              <a:t>Médecine interne et Immunologie clinique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3575051" y="1188195"/>
            <a:ext cx="4537075" cy="5129478"/>
          </a:xfrm>
        </p:spPr>
        <p:txBody>
          <a:bodyPr/>
          <a:lstStyle/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130 en 2016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113 en 2017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123  en 2018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122  en 2019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123  en 2019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123 en 2020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130 en 2021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133 en 2022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137 en 2023 (ECN)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114 en 2024 (EDN) … + 3 ECN</a:t>
            </a:r>
          </a:p>
          <a:p>
            <a:pPr eaLnBrk="1" hangingPunct="1"/>
            <a:r>
              <a:rPr lang="fr-FR" altLang="fr-FR" sz="2400" dirty="0">
                <a:solidFill>
                  <a:srgbClr val="002060"/>
                </a:solidFill>
              </a:rPr>
              <a:t>125 en 2025 (EDN)</a:t>
            </a:r>
          </a:p>
          <a:p>
            <a:pPr eaLnBrk="1" hangingPunct="1"/>
            <a:endParaRPr lang="fr-FR" altLang="fr-FR" sz="2400" dirty="0">
              <a:solidFill>
                <a:srgbClr val="002060"/>
              </a:solidFill>
            </a:endParaRPr>
          </a:p>
          <a:p>
            <a:pPr lvl="1" eaLnBrk="1" hangingPunct="1"/>
            <a:endParaRPr lang="fr-FR" altLang="fr-FR" sz="2400" dirty="0">
              <a:solidFill>
                <a:srgbClr val="00206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063751" y="1619995"/>
            <a:ext cx="777716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57003" y="6208662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Augmentation de 7% des étudiants s’étant présentés aux EDN/ECOS par rapport à ceux ayant passé les ECN 2024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rapèze 7"/>
          <p:cNvSpPr/>
          <p:nvPr/>
        </p:nvSpPr>
        <p:spPr>
          <a:xfrm>
            <a:off x="2495551" y="1764458"/>
            <a:ext cx="576263" cy="3541714"/>
          </a:xfrm>
          <a:prstGeom prst="trapezoi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600826" y="4717208"/>
            <a:ext cx="37433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8648701" y="4053634"/>
            <a:ext cx="1439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2060"/>
                </a:solidFill>
              </a:rPr>
              <a:t>2ème 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2060"/>
                </a:solidFill>
              </a:rPr>
              <a:t>2023 =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2060"/>
                </a:solidFill>
              </a:rPr>
              <a:t>2024 = 2</a:t>
            </a:r>
          </a:p>
        </p:txBody>
      </p:sp>
      <p:sp>
        <p:nvSpPr>
          <p:cNvPr id="12" name="Trapèze 11"/>
          <p:cNvSpPr/>
          <p:nvPr/>
        </p:nvSpPr>
        <p:spPr>
          <a:xfrm rot="10800000">
            <a:off x="2507854" y="5363717"/>
            <a:ext cx="576263" cy="3683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rapèze 9"/>
          <p:cNvSpPr/>
          <p:nvPr/>
        </p:nvSpPr>
        <p:spPr>
          <a:xfrm>
            <a:off x="2507853" y="5789562"/>
            <a:ext cx="563961" cy="237165"/>
          </a:xfrm>
          <a:prstGeom prst="trapezoid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8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F0D17-F2A6-41B9-B50D-CA425B3D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ECOS en 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1AAC7-90B1-4100-A99D-3AD6BA0B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98480" cy="4351338"/>
          </a:xfrm>
        </p:spPr>
        <p:txBody>
          <a:bodyPr/>
          <a:lstStyle/>
          <a:p>
            <a:r>
              <a:rPr lang="fr-FR" dirty="0"/>
              <a:t>Accueil des étudiants en 2</a:t>
            </a:r>
            <a:r>
              <a:rPr lang="fr-FR" baseline="30000" dirty="0"/>
              <a:t>e</a:t>
            </a:r>
            <a:r>
              <a:rPr lang="fr-FR" dirty="0"/>
              <a:t> cycle en CH en augmentation significative</a:t>
            </a:r>
          </a:p>
          <a:p>
            <a:r>
              <a:rPr lang="fr-FR" dirty="0"/>
              <a:t>Réforme du 2</a:t>
            </a:r>
            <a:r>
              <a:rPr lang="fr-FR" baseline="30000" dirty="0"/>
              <a:t>e</a:t>
            </a:r>
            <a:r>
              <a:rPr lang="fr-FR" dirty="0"/>
              <a:t> cycle comporte une évaluation en situation professionnelle qui participe au classement</a:t>
            </a:r>
          </a:p>
          <a:p>
            <a:r>
              <a:rPr lang="fr-FR" dirty="0"/>
              <a:t>Implication des services de médecine interne dans la formation</a:t>
            </a:r>
          </a:p>
          <a:p>
            <a:r>
              <a:rPr lang="fr-FR" dirty="0"/>
              <a:t>Demande des médecins en CH de formation à ce sujet</a:t>
            </a:r>
          </a:p>
          <a:p>
            <a:r>
              <a:rPr lang="fr-FR" dirty="0"/>
              <a:t>Groupe de travail sur le sujet (questions : format ? 2 à 4 demi-journées, distanciel ?, contenu : stations d’ECOS, évaluation supervisée au lit du malade) </a:t>
            </a:r>
          </a:p>
          <a:p>
            <a:pPr lvl="1"/>
            <a:r>
              <a:rPr lang="fr-FR" dirty="0"/>
              <a:t>Isabelle Delacroix – Guillaume Moulis – Etienne Rivière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50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7A1A-D51E-FBF8-0AEB-ED4FAB52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/>
              <a:t>Modifications de la maquette du DES de MIIC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76348-530E-6A75-B427-C12E332F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d’un stage libre en stage hors spécialité comprenant la gériatrie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bligation d’effectuer un stage sans encadrement universitaire dans un service agréé pour le DES de MIIC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d’agréer un service de médecine interne ou médecine polyvalente non universitaire dont un des membres de l’équipe est titulaire de la VAE en médecine interne;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836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3FDCC614-F732-0E90-6F13-A2E0FDAB3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8"/>
            <a:ext cx="8929688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2800" dirty="0"/>
              <a:t>DES de Médecine Interne et Immunologie Clinique (MIIC)</a:t>
            </a:r>
            <a:br>
              <a:rPr lang="fr-FR" altLang="fr-FR" sz="2800" dirty="0"/>
            </a:br>
            <a:r>
              <a:rPr lang="fr-FR" altLang="fr-FR" sz="1600" dirty="0"/>
              <a:t>(</a:t>
            </a:r>
            <a:r>
              <a:rPr lang="fr-FR" altLang="fr-FR" sz="1600" dirty="0" err="1"/>
              <a:t>Co-DES</a:t>
            </a:r>
            <a:r>
              <a:rPr lang="fr-FR" altLang="fr-FR" sz="1600" dirty="0"/>
              <a:t> avec MALADIES INFECTIEUSES ET TROPICALES et ALLERGOLOGIE)</a:t>
            </a:r>
          </a:p>
        </p:txBody>
      </p:sp>
      <p:sp>
        <p:nvSpPr>
          <p:cNvPr id="23555" name="Rectangle 37">
            <a:extLst>
              <a:ext uri="{FF2B5EF4-FFF2-40B4-BE49-F238E27FC236}">
                <a16:creationId xmlns:a16="http://schemas.microsoft.com/office/drawing/2014/main" id="{CA780968-E6CD-2A9C-3229-DBC0A3098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1" y="3789363"/>
            <a:ext cx="302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4 semestres dans la spé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4 stages libres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2 semestres hors spécialité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C594327-A61F-196E-63F2-141DCD9D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1" y="4625975"/>
            <a:ext cx="301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≥ 2 stages universitaires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≥ 2 stages non universitaires </a:t>
            </a:r>
          </a:p>
        </p:txBody>
      </p:sp>
      <p:grpSp>
        <p:nvGrpSpPr>
          <p:cNvPr id="23557" name="Groupe 53">
            <a:extLst>
              <a:ext uri="{FF2B5EF4-FFF2-40B4-BE49-F238E27FC236}">
                <a16:creationId xmlns:a16="http://schemas.microsoft.com/office/drawing/2014/main" id="{0D68ED5C-F88D-3F96-FEA6-D3254AD53E9A}"/>
              </a:ext>
            </a:extLst>
          </p:cNvPr>
          <p:cNvGrpSpPr>
            <a:grpSpLocks/>
          </p:cNvGrpSpPr>
          <p:nvPr/>
        </p:nvGrpSpPr>
        <p:grpSpPr bwMode="auto">
          <a:xfrm>
            <a:off x="1638301" y="5229226"/>
            <a:ext cx="3325813" cy="1444625"/>
            <a:chOff x="106779" y="5301208"/>
            <a:chExt cx="3324946" cy="14445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31B710-AA1D-D8C7-F242-A600D8E2119B}"/>
                </a:ext>
              </a:extLst>
            </p:cNvPr>
            <p:cNvSpPr/>
            <p:nvPr/>
          </p:nvSpPr>
          <p:spPr>
            <a:xfrm>
              <a:off x="106779" y="5301208"/>
              <a:ext cx="653879" cy="43652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74A3FA-58B2-ECEF-814E-C83A4E444DFB}"/>
                </a:ext>
              </a:extLst>
            </p:cNvPr>
            <p:cNvSpPr/>
            <p:nvPr/>
          </p:nvSpPr>
          <p:spPr>
            <a:xfrm>
              <a:off x="106779" y="5805991"/>
              <a:ext cx="653879" cy="43493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61BBA0-7661-EE83-6A12-9AE08B674560}"/>
                </a:ext>
              </a:extLst>
            </p:cNvPr>
            <p:cNvSpPr/>
            <p:nvPr/>
          </p:nvSpPr>
          <p:spPr>
            <a:xfrm>
              <a:off x="124237" y="6309188"/>
              <a:ext cx="653879" cy="4365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3586" name="ZoneTexte 42">
              <a:extLst>
                <a:ext uri="{FF2B5EF4-FFF2-40B4-BE49-F238E27FC236}">
                  <a16:creationId xmlns:a16="http://schemas.microsoft.com/office/drawing/2014/main" id="{D68F314D-BBB7-130C-75C9-77A0EAF21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077" y="5316277"/>
              <a:ext cx="2506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Semestres dans la spécialité</a:t>
              </a:r>
            </a:p>
          </p:txBody>
        </p:sp>
        <p:sp>
          <p:nvSpPr>
            <p:cNvPr id="23587" name="ZoneTexte 43">
              <a:extLst>
                <a:ext uri="{FF2B5EF4-FFF2-40B4-BE49-F238E27FC236}">
                  <a16:creationId xmlns:a16="http://schemas.microsoft.com/office/drawing/2014/main" id="{5C7DE123-B4D3-11BE-A6D7-4637D8E11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152" y="5840741"/>
              <a:ext cx="22883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Semestres hors spécialité</a:t>
              </a:r>
            </a:p>
          </p:txBody>
        </p:sp>
        <p:sp>
          <p:nvSpPr>
            <p:cNvPr id="23588" name="ZoneTexte 44">
              <a:extLst>
                <a:ext uri="{FF2B5EF4-FFF2-40B4-BE49-F238E27FC236}">
                  <a16:creationId xmlns:a16="http://schemas.microsoft.com/office/drawing/2014/main" id="{CEC13641-21F5-FD1C-151F-90A8F1002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688" y="6336605"/>
              <a:ext cx="22710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 libre</a:t>
              </a:r>
            </a:p>
          </p:txBody>
        </p:sp>
      </p:grpSp>
      <p:grpSp>
        <p:nvGrpSpPr>
          <p:cNvPr id="23558" name="Groupe 51">
            <a:extLst>
              <a:ext uri="{FF2B5EF4-FFF2-40B4-BE49-F238E27FC236}">
                <a16:creationId xmlns:a16="http://schemas.microsoft.com/office/drawing/2014/main" id="{106CE379-BF18-2B1C-5537-7A980DCF3568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5511800"/>
            <a:ext cx="4502150" cy="1271588"/>
            <a:chOff x="4047726" y="4576075"/>
            <a:chExt cx="4502487" cy="1270419"/>
          </a:xfrm>
        </p:grpSpPr>
        <p:sp>
          <p:nvSpPr>
            <p:cNvPr id="23577" name="Rectangle 8">
              <a:extLst>
                <a:ext uri="{FF2B5EF4-FFF2-40B4-BE49-F238E27FC236}">
                  <a16:creationId xmlns:a16="http://schemas.microsoft.com/office/drawing/2014/main" id="{A2D7C3DE-A189-6DB7-ACBB-98DF5CE51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255" y="4807699"/>
              <a:ext cx="2178958" cy="461665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fr-FR" altLang="fr-FR" sz="1200">
                  <a:solidFill>
                    <a:srgbClr val="000000"/>
                  </a:solidFill>
                </a:rPr>
                <a:t>Maladies infectieuses et tropicales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140439A-2201-3878-36A9-FE35D017D880}"/>
                </a:ext>
              </a:extLst>
            </p:cNvPr>
            <p:cNvCxnSpPr/>
            <p:nvPr/>
          </p:nvCxnSpPr>
          <p:spPr>
            <a:xfrm>
              <a:off x="6065590" y="4584006"/>
              <a:ext cx="306410" cy="223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F98B34D-AB69-809A-CB2F-F52C842661AE}"/>
                </a:ext>
              </a:extLst>
            </p:cNvPr>
            <p:cNvCxnSpPr/>
            <p:nvPr/>
          </p:nvCxnSpPr>
          <p:spPr>
            <a:xfrm flipV="1">
              <a:off x="6065590" y="5289793"/>
              <a:ext cx="306410" cy="229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4C00BC-A5DF-4F59-1F24-E6DD715DCA4E}"/>
                </a:ext>
              </a:extLst>
            </p:cNvPr>
            <p:cNvSpPr/>
            <p:nvPr/>
          </p:nvSpPr>
          <p:spPr>
            <a:xfrm>
              <a:off x="4047726" y="4576075"/>
              <a:ext cx="1008138" cy="9357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MIIC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F35EC5-250C-5D48-ACEC-FFFFBC786A3F}"/>
                </a:ext>
              </a:extLst>
            </p:cNvPr>
            <p:cNvSpPr/>
            <p:nvPr/>
          </p:nvSpPr>
          <p:spPr>
            <a:xfrm>
              <a:off x="5055864" y="4576075"/>
              <a:ext cx="1008137" cy="9357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HS</a:t>
              </a:r>
            </a:p>
          </p:txBody>
        </p:sp>
        <p:sp>
          <p:nvSpPr>
            <p:cNvPr id="23582" name="ZoneTexte 45">
              <a:extLst>
                <a:ext uri="{FF2B5EF4-FFF2-40B4-BE49-F238E27FC236}">
                  <a16:creationId xmlns:a16="http://schemas.microsoft.com/office/drawing/2014/main" id="{C1859859-927D-87B8-784C-10840459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243" y="5507940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Socle</a:t>
              </a: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3559" name="Groupe 52">
            <a:extLst>
              <a:ext uri="{FF2B5EF4-FFF2-40B4-BE49-F238E27FC236}">
                <a16:creationId xmlns:a16="http://schemas.microsoft.com/office/drawing/2014/main" id="{08BB564C-F8C5-CAB1-4150-782CC406A511}"/>
              </a:ext>
            </a:extLst>
          </p:cNvPr>
          <p:cNvGrpSpPr>
            <a:grpSpLocks/>
          </p:cNvGrpSpPr>
          <p:nvPr/>
        </p:nvGrpSpPr>
        <p:grpSpPr bwMode="auto">
          <a:xfrm>
            <a:off x="5770564" y="3314701"/>
            <a:ext cx="2035175" cy="2201863"/>
            <a:chOff x="4030406" y="2276782"/>
            <a:chExt cx="2035044" cy="22023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032627-209C-54A3-5DE1-98D306D35A8E}"/>
                </a:ext>
              </a:extLst>
            </p:cNvPr>
            <p:cNvSpPr/>
            <p:nvPr/>
          </p:nvSpPr>
          <p:spPr>
            <a:xfrm>
              <a:off x="5057452" y="3205685"/>
              <a:ext cx="1007998" cy="9368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Libre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F6A866-7F1A-2F0C-89A5-1E3CA0ED1E38}"/>
                </a:ext>
              </a:extLst>
            </p:cNvPr>
            <p:cNvSpPr/>
            <p:nvPr/>
          </p:nvSpPr>
          <p:spPr>
            <a:xfrm>
              <a:off x="4049455" y="3204097"/>
              <a:ext cx="1007997" cy="9368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MIIC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F0BCD8-D69A-98EF-B2F7-17A6B603B048}"/>
                </a:ext>
              </a:extLst>
            </p:cNvPr>
            <p:cNvSpPr/>
            <p:nvPr/>
          </p:nvSpPr>
          <p:spPr>
            <a:xfrm>
              <a:off x="5051102" y="2276782"/>
              <a:ext cx="1007998" cy="93684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kern="0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B807CF-60A8-ECE9-5FA5-F3D4CF2C97B4}"/>
                </a:ext>
              </a:extLst>
            </p:cNvPr>
            <p:cNvSpPr/>
            <p:nvPr/>
          </p:nvSpPr>
          <p:spPr>
            <a:xfrm>
              <a:off x="4049455" y="2281546"/>
              <a:ext cx="1007997" cy="9352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Libre</a:t>
              </a:r>
              <a:endParaRPr lang="fr-FR" sz="1200" kern="0" dirty="0">
                <a:solidFill>
                  <a:srgbClr val="002060"/>
                </a:solidFill>
              </a:endParaRPr>
            </a:p>
          </p:txBody>
        </p:sp>
        <p:sp>
          <p:nvSpPr>
            <p:cNvPr id="23576" name="ZoneTexte 46">
              <a:extLst>
                <a:ext uri="{FF2B5EF4-FFF2-40B4-BE49-F238E27FC236}">
                  <a16:creationId xmlns:a16="http://schemas.microsoft.com/office/drawing/2014/main" id="{2BA15690-F546-CFEA-FCCF-F850D51F4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406" y="4140601"/>
              <a:ext cx="18278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Approfondissement</a:t>
              </a: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2B3DF-65AB-9260-B241-86A8CF4A4FE4}"/>
              </a:ext>
            </a:extLst>
          </p:cNvPr>
          <p:cNvSpPr/>
          <p:nvPr/>
        </p:nvSpPr>
        <p:spPr>
          <a:xfrm>
            <a:off x="5789614" y="1149351"/>
            <a:ext cx="998537" cy="936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MIIC</a:t>
            </a:r>
            <a:endParaRPr lang="fr-FR" sz="1200" kern="0" dirty="0">
              <a:solidFill>
                <a:srgbClr val="002060"/>
              </a:solidFill>
            </a:endParaRPr>
          </a:p>
        </p:txBody>
      </p:sp>
      <p:sp>
        <p:nvSpPr>
          <p:cNvPr id="23561" name="ZoneTexte 47">
            <a:extLst>
              <a:ext uri="{FF2B5EF4-FFF2-40B4-BE49-F238E27FC236}">
                <a16:creationId xmlns:a16="http://schemas.microsoft.com/office/drawing/2014/main" id="{51A6B81F-3609-0196-05FC-73EB4F1E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5" y="2082800"/>
            <a:ext cx="1327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Consolidation</a:t>
            </a:r>
          </a:p>
        </p:txBody>
      </p:sp>
      <p:sp>
        <p:nvSpPr>
          <p:cNvPr id="23562" name="Rectangle 48">
            <a:extLst>
              <a:ext uri="{FF2B5EF4-FFF2-40B4-BE49-F238E27FC236}">
                <a16:creationId xmlns:a16="http://schemas.microsoft.com/office/drawing/2014/main" id="{D472E156-66D2-1694-6FAF-875AC6FB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6" y="590551"/>
            <a:ext cx="495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Durée: 5 ans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AC40A7-0E0A-FD66-CC88-EA981F554863}"/>
              </a:ext>
            </a:extLst>
          </p:cNvPr>
          <p:cNvSpPr/>
          <p:nvPr/>
        </p:nvSpPr>
        <p:spPr>
          <a:xfrm>
            <a:off x="6794501" y="1146176"/>
            <a:ext cx="1000125" cy="936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MIIC</a:t>
            </a:r>
            <a:endParaRPr lang="fr-FR" sz="1200" kern="0" dirty="0">
              <a:solidFill>
                <a:srgbClr val="002060"/>
              </a:solidFill>
            </a:endParaRPr>
          </a:p>
        </p:txBody>
      </p:sp>
      <p:sp>
        <p:nvSpPr>
          <p:cNvPr id="23564" name="ZoneTexte 55">
            <a:extLst>
              <a:ext uri="{FF2B5EF4-FFF2-40B4-BE49-F238E27FC236}">
                <a16:creationId xmlns:a16="http://schemas.microsoft.com/office/drawing/2014/main" id="{B027A197-F9C1-FCA3-F243-303399F0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4" y="648493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Arrêté du 21 avril 2017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5E43FE-3FF1-5F83-A8AF-14AA68A18A23}"/>
              </a:ext>
            </a:extLst>
          </p:cNvPr>
          <p:cNvSpPr/>
          <p:nvPr/>
        </p:nvSpPr>
        <p:spPr>
          <a:xfrm>
            <a:off x="1603375" y="914401"/>
            <a:ext cx="39068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- Option: aucune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FST: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addictologie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bio-informatique médicale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douleur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expertise médicale - préjudice corporel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maladies allergiques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nutrition appliquée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pharmacologie médicale / thérapeutique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soins palliatifs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thérapie cellulaire 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2AACE-1711-A684-458A-01ABBDD868A0}"/>
              </a:ext>
            </a:extLst>
          </p:cNvPr>
          <p:cNvSpPr/>
          <p:nvPr/>
        </p:nvSpPr>
        <p:spPr>
          <a:xfrm>
            <a:off x="7129464" y="3598863"/>
            <a:ext cx="434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  <a:latin typeface="Calibri"/>
              </a:rPr>
              <a:t>HS</a:t>
            </a:r>
          </a:p>
        </p:txBody>
      </p:sp>
      <p:sp>
        <p:nvSpPr>
          <p:cNvPr id="23567" name="Rectangle 54">
            <a:extLst>
              <a:ext uri="{FF2B5EF4-FFF2-40B4-BE49-F238E27FC236}">
                <a16:creationId xmlns:a16="http://schemas.microsoft.com/office/drawing/2014/main" id="{1BC24105-4447-F611-3E01-7ADF4F6B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9" y="3552826"/>
            <a:ext cx="2179637" cy="4603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200">
                <a:solidFill>
                  <a:srgbClr val="000000"/>
                </a:solidFill>
              </a:rPr>
              <a:t>Médecine intensive réanimation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CDF34756-ED90-CA04-930F-E3974FE3FB80}"/>
              </a:ext>
            </a:extLst>
          </p:cNvPr>
          <p:cNvCxnSpPr/>
          <p:nvPr/>
        </p:nvCxnSpPr>
        <p:spPr>
          <a:xfrm>
            <a:off x="7805738" y="3327401"/>
            <a:ext cx="30480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01BB069-FC31-D10B-FBA3-A1E5AF7F5E60}"/>
              </a:ext>
            </a:extLst>
          </p:cNvPr>
          <p:cNvCxnSpPr/>
          <p:nvPr/>
        </p:nvCxnSpPr>
        <p:spPr>
          <a:xfrm flipV="1">
            <a:off x="7805738" y="4035425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84B7D02B-DF4C-2420-D37C-002B2DAF5AB2}"/>
              </a:ext>
            </a:extLst>
          </p:cNvPr>
          <p:cNvSpPr/>
          <p:nvPr/>
        </p:nvSpPr>
        <p:spPr>
          <a:xfrm>
            <a:off x="6788151" y="2376489"/>
            <a:ext cx="1008063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Libre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E3D125-7EE2-510D-9E84-BB3E79D2710E}"/>
              </a:ext>
            </a:extLst>
          </p:cNvPr>
          <p:cNvSpPr/>
          <p:nvPr/>
        </p:nvSpPr>
        <p:spPr>
          <a:xfrm>
            <a:off x="5780088" y="2374901"/>
            <a:ext cx="1008062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Libre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FAEDD8B1-FC7A-3EB3-8B14-490EA7E5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8"/>
            <a:ext cx="8929688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2800" dirty="0"/>
              <a:t>DES de MIIC: proposition d’ajustement</a:t>
            </a:r>
            <a:br>
              <a:rPr lang="fr-FR" altLang="fr-FR" sz="2800" dirty="0"/>
            </a:br>
            <a:r>
              <a:rPr lang="fr-FR" altLang="fr-FR" sz="1600" dirty="0"/>
              <a:t>(</a:t>
            </a:r>
            <a:r>
              <a:rPr lang="fr-FR" altLang="fr-FR" sz="1600" dirty="0" err="1"/>
              <a:t>Co-DES</a:t>
            </a:r>
            <a:r>
              <a:rPr lang="fr-FR" altLang="fr-FR" sz="1600" dirty="0"/>
              <a:t> avec MALADIES INFECTIEUSES ET TROPICALES et ALLERGOLOGIE)</a:t>
            </a:r>
          </a:p>
        </p:txBody>
      </p:sp>
      <p:sp>
        <p:nvSpPr>
          <p:cNvPr id="24579" name="Rectangle 37">
            <a:extLst>
              <a:ext uri="{FF2B5EF4-FFF2-40B4-BE49-F238E27FC236}">
                <a16:creationId xmlns:a16="http://schemas.microsoft.com/office/drawing/2014/main" id="{F19E64EC-4EB5-5641-760D-F0DAC7D5F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1" y="3789363"/>
            <a:ext cx="302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4 semestres dans la spé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4 stages libres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olidFill>
                  <a:srgbClr val="000000"/>
                </a:solidFill>
              </a:rPr>
              <a:t>2 semestres hors spécialité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42DEC14-5ABC-9D95-9E92-FBFC6000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1" y="4625975"/>
            <a:ext cx="40004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≥ 2 stages universitaires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FF0000"/>
                </a:solidFill>
              </a:rPr>
              <a:t>≥ 2 stages non universitaires dont un en MIIC </a:t>
            </a:r>
          </a:p>
        </p:txBody>
      </p:sp>
      <p:grpSp>
        <p:nvGrpSpPr>
          <p:cNvPr id="24581" name="Groupe 53">
            <a:extLst>
              <a:ext uri="{FF2B5EF4-FFF2-40B4-BE49-F238E27FC236}">
                <a16:creationId xmlns:a16="http://schemas.microsoft.com/office/drawing/2014/main" id="{34D380EA-66E8-7667-D7B0-59C8DE42FCE9}"/>
              </a:ext>
            </a:extLst>
          </p:cNvPr>
          <p:cNvGrpSpPr>
            <a:grpSpLocks/>
          </p:cNvGrpSpPr>
          <p:nvPr/>
        </p:nvGrpSpPr>
        <p:grpSpPr bwMode="auto">
          <a:xfrm>
            <a:off x="1638301" y="5229226"/>
            <a:ext cx="3325813" cy="1444625"/>
            <a:chOff x="106779" y="5301208"/>
            <a:chExt cx="3324946" cy="14445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5B4105-F03D-1580-EAF8-B4494ED8A562}"/>
                </a:ext>
              </a:extLst>
            </p:cNvPr>
            <p:cNvSpPr/>
            <p:nvPr/>
          </p:nvSpPr>
          <p:spPr>
            <a:xfrm>
              <a:off x="106779" y="5301208"/>
              <a:ext cx="653879" cy="43652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DF80A5-688E-E93B-5B01-FAC6DC399E3C}"/>
                </a:ext>
              </a:extLst>
            </p:cNvPr>
            <p:cNvSpPr/>
            <p:nvPr/>
          </p:nvSpPr>
          <p:spPr>
            <a:xfrm>
              <a:off x="106779" y="5805991"/>
              <a:ext cx="653879" cy="43493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278153-43FC-F7E0-E872-B59856D0ACBA}"/>
                </a:ext>
              </a:extLst>
            </p:cNvPr>
            <p:cNvSpPr/>
            <p:nvPr/>
          </p:nvSpPr>
          <p:spPr>
            <a:xfrm>
              <a:off x="124237" y="6309188"/>
              <a:ext cx="653879" cy="4365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4613" name="ZoneTexte 42">
              <a:extLst>
                <a:ext uri="{FF2B5EF4-FFF2-40B4-BE49-F238E27FC236}">
                  <a16:creationId xmlns:a16="http://schemas.microsoft.com/office/drawing/2014/main" id="{64028A09-3475-D69E-09DE-C3AD5EBD4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077" y="5316277"/>
              <a:ext cx="2506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Semestres dans la spécialité</a:t>
              </a:r>
            </a:p>
          </p:txBody>
        </p:sp>
        <p:sp>
          <p:nvSpPr>
            <p:cNvPr id="24614" name="ZoneTexte 43">
              <a:extLst>
                <a:ext uri="{FF2B5EF4-FFF2-40B4-BE49-F238E27FC236}">
                  <a16:creationId xmlns:a16="http://schemas.microsoft.com/office/drawing/2014/main" id="{ACD6589F-441D-AF10-7661-554996059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152" y="5840741"/>
              <a:ext cx="22883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Semestres hors spécialité</a:t>
              </a:r>
            </a:p>
          </p:txBody>
        </p:sp>
        <p:sp>
          <p:nvSpPr>
            <p:cNvPr id="24615" name="ZoneTexte 44">
              <a:extLst>
                <a:ext uri="{FF2B5EF4-FFF2-40B4-BE49-F238E27FC236}">
                  <a16:creationId xmlns:a16="http://schemas.microsoft.com/office/drawing/2014/main" id="{112749F7-9FD7-565A-BBD4-FFFE4865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688" y="6336605"/>
              <a:ext cx="22710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Semestre libre</a:t>
              </a:r>
            </a:p>
          </p:txBody>
        </p:sp>
      </p:grpSp>
      <p:grpSp>
        <p:nvGrpSpPr>
          <p:cNvPr id="24582" name="Groupe 51">
            <a:extLst>
              <a:ext uri="{FF2B5EF4-FFF2-40B4-BE49-F238E27FC236}">
                <a16:creationId xmlns:a16="http://schemas.microsoft.com/office/drawing/2014/main" id="{C550CBC6-A7FE-CA0B-E28C-89EB829D9200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5511800"/>
            <a:ext cx="4502150" cy="1271588"/>
            <a:chOff x="4047726" y="4576075"/>
            <a:chExt cx="4502487" cy="1270419"/>
          </a:xfrm>
        </p:grpSpPr>
        <p:sp>
          <p:nvSpPr>
            <p:cNvPr id="24604" name="Rectangle 8">
              <a:extLst>
                <a:ext uri="{FF2B5EF4-FFF2-40B4-BE49-F238E27FC236}">
                  <a16:creationId xmlns:a16="http://schemas.microsoft.com/office/drawing/2014/main" id="{E873BEAC-89CC-E9C7-5DA8-CD6DD7E0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255" y="4807699"/>
              <a:ext cx="2178958" cy="461665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71450" indent="-1714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fr-FR" altLang="fr-FR" sz="1200">
                  <a:solidFill>
                    <a:srgbClr val="000000"/>
                  </a:solidFill>
                </a:rPr>
                <a:t>Maladies infectieuses et tropicales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E1DEE06-E57F-D1DE-F423-148E2670E4F9}"/>
                </a:ext>
              </a:extLst>
            </p:cNvPr>
            <p:cNvCxnSpPr/>
            <p:nvPr/>
          </p:nvCxnSpPr>
          <p:spPr>
            <a:xfrm>
              <a:off x="6065590" y="4584006"/>
              <a:ext cx="306410" cy="223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F541D2A-4212-4BA4-91AC-A1D878005F25}"/>
                </a:ext>
              </a:extLst>
            </p:cNvPr>
            <p:cNvCxnSpPr/>
            <p:nvPr/>
          </p:nvCxnSpPr>
          <p:spPr>
            <a:xfrm flipV="1">
              <a:off x="6065590" y="5289793"/>
              <a:ext cx="306410" cy="229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CCB683-24E3-3477-1E80-6D6B53787B89}"/>
                </a:ext>
              </a:extLst>
            </p:cNvPr>
            <p:cNvSpPr/>
            <p:nvPr/>
          </p:nvSpPr>
          <p:spPr>
            <a:xfrm>
              <a:off x="4047726" y="4576075"/>
              <a:ext cx="1008138" cy="9357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MIIC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10B1E0-0B0E-6919-2B15-C6C27615052A}"/>
                </a:ext>
              </a:extLst>
            </p:cNvPr>
            <p:cNvSpPr/>
            <p:nvPr/>
          </p:nvSpPr>
          <p:spPr>
            <a:xfrm>
              <a:off x="5055864" y="4576075"/>
              <a:ext cx="1008137" cy="93576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HS</a:t>
              </a:r>
            </a:p>
          </p:txBody>
        </p:sp>
        <p:sp>
          <p:nvSpPr>
            <p:cNvPr id="24609" name="ZoneTexte 45">
              <a:extLst>
                <a:ext uri="{FF2B5EF4-FFF2-40B4-BE49-F238E27FC236}">
                  <a16:creationId xmlns:a16="http://schemas.microsoft.com/office/drawing/2014/main" id="{80DCC84E-83A5-7EDB-5B97-080B91ED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243" y="5507940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Socle</a:t>
              </a: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4583" name="Groupe 52">
            <a:extLst>
              <a:ext uri="{FF2B5EF4-FFF2-40B4-BE49-F238E27FC236}">
                <a16:creationId xmlns:a16="http://schemas.microsoft.com/office/drawing/2014/main" id="{4BEB22E8-12FA-E1A4-5AE4-28FFFF94444E}"/>
              </a:ext>
            </a:extLst>
          </p:cNvPr>
          <p:cNvGrpSpPr>
            <a:grpSpLocks/>
          </p:cNvGrpSpPr>
          <p:nvPr/>
        </p:nvGrpSpPr>
        <p:grpSpPr bwMode="auto">
          <a:xfrm>
            <a:off x="5770564" y="3314701"/>
            <a:ext cx="2035175" cy="2201863"/>
            <a:chOff x="4030406" y="2276782"/>
            <a:chExt cx="2035044" cy="22023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7A09F-ABCD-6D34-A3A5-242CD3FEC62A}"/>
                </a:ext>
              </a:extLst>
            </p:cNvPr>
            <p:cNvSpPr/>
            <p:nvPr/>
          </p:nvSpPr>
          <p:spPr>
            <a:xfrm>
              <a:off x="5057452" y="3205685"/>
              <a:ext cx="1007998" cy="9368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Libre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E7E938-CB01-CD2F-FFD1-FF8F93B37452}"/>
                </a:ext>
              </a:extLst>
            </p:cNvPr>
            <p:cNvSpPr/>
            <p:nvPr/>
          </p:nvSpPr>
          <p:spPr>
            <a:xfrm>
              <a:off x="4049455" y="3204097"/>
              <a:ext cx="1007997" cy="9368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MIIC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1C8BF8-9F8B-823E-AD2D-1EC1FF085F56}"/>
                </a:ext>
              </a:extLst>
            </p:cNvPr>
            <p:cNvSpPr/>
            <p:nvPr/>
          </p:nvSpPr>
          <p:spPr>
            <a:xfrm>
              <a:off x="5051102" y="2276782"/>
              <a:ext cx="1007998" cy="93684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kern="0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612F81-0731-8CA3-3437-53AEA1B03F4E}"/>
                </a:ext>
              </a:extLst>
            </p:cNvPr>
            <p:cNvSpPr/>
            <p:nvPr/>
          </p:nvSpPr>
          <p:spPr>
            <a:xfrm>
              <a:off x="4049455" y="2281546"/>
              <a:ext cx="1007997" cy="9352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kern="0" dirty="0">
                  <a:solidFill>
                    <a:srgbClr val="002060"/>
                  </a:solidFill>
                </a:rPr>
                <a:t>Libre</a:t>
              </a:r>
              <a:endParaRPr lang="fr-FR" sz="1200" kern="0" dirty="0">
                <a:solidFill>
                  <a:srgbClr val="002060"/>
                </a:solidFill>
              </a:endParaRPr>
            </a:p>
          </p:txBody>
        </p:sp>
        <p:sp>
          <p:nvSpPr>
            <p:cNvPr id="24603" name="ZoneTexte 46">
              <a:extLst>
                <a:ext uri="{FF2B5EF4-FFF2-40B4-BE49-F238E27FC236}">
                  <a16:creationId xmlns:a16="http://schemas.microsoft.com/office/drawing/2014/main" id="{160F6A09-4336-6AB9-3B13-A2AB995D6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406" y="4140601"/>
              <a:ext cx="18278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Approfondissement</a:t>
              </a: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E0097-4151-4685-F76F-7CD4CCEB243F}"/>
              </a:ext>
            </a:extLst>
          </p:cNvPr>
          <p:cNvSpPr/>
          <p:nvPr/>
        </p:nvSpPr>
        <p:spPr>
          <a:xfrm>
            <a:off x="5789614" y="1149351"/>
            <a:ext cx="998537" cy="936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MIIC</a:t>
            </a:r>
            <a:endParaRPr lang="fr-FR" sz="1200" kern="0" dirty="0">
              <a:solidFill>
                <a:srgbClr val="002060"/>
              </a:solidFill>
            </a:endParaRPr>
          </a:p>
        </p:txBody>
      </p:sp>
      <p:sp>
        <p:nvSpPr>
          <p:cNvPr id="24585" name="ZoneTexte 47">
            <a:extLst>
              <a:ext uri="{FF2B5EF4-FFF2-40B4-BE49-F238E27FC236}">
                <a16:creationId xmlns:a16="http://schemas.microsoft.com/office/drawing/2014/main" id="{E2A4BFCB-4468-DDC0-52EC-11E2C05B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5" y="2082800"/>
            <a:ext cx="1327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Consolidation</a:t>
            </a:r>
          </a:p>
        </p:txBody>
      </p:sp>
      <p:sp>
        <p:nvSpPr>
          <p:cNvPr id="24586" name="Rectangle 48">
            <a:extLst>
              <a:ext uri="{FF2B5EF4-FFF2-40B4-BE49-F238E27FC236}">
                <a16:creationId xmlns:a16="http://schemas.microsoft.com/office/drawing/2014/main" id="{56EEDDB9-83C5-0D57-698E-104AA3351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6" y="590551"/>
            <a:ext cx="495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</a:rPr>
              <a:t>Durée: 5 ans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642BC4-9525-461A-5E75-55D1D893B1ED}"/>
              </a:ext>
            </a:extLst>
          </p:cNvPr>
          <p:cNvSpPr/>
          <p:nvPr/>
        </p:nvSpPr>
        <p:spPr>
          <a:xfrm>
            <a:off x="6794501" y="1146176"/>
            <a:ext cx="1000125" cy="936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MIIC</a:t>
            </a:r>
            <a:endParaRPr lang="fr-FR" sz="1200" kern="0" dirty="0">
              <a:solidFill>
                <a:srgbClr val="00206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7184C8-8F3A-8E81-7115-1DD66625A88E}"/>
              </a:ext>
            </a:extLst>
          </p:cNvPr>
          <p:cNvSpPr/>
          <p:nvPr/>
        </p:nvSpPr>
        <p:spPr>
          <a:xfrm>
            <a:off x="1603375" y="914401"/>
            <a:ext cx="39068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- Option: aucune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FST: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addictologie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bio-informatique médicale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douleur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expertise médicale - préjudice corporel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maladies allergiques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nutrition appliquée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pharmacologie médicale / thérapeutique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soins palliatifs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thérapie cellulaire 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4B3D4E-1698-F37C-ECED-9897FB10CF06}"/>
              </a:ext>
            </a:extLst>
          </p:cNvPr>
          <p:cNvSpPr/>
          <p:nvPr/>
        </p:nvSpPr>
        <p:spPr>
          <a:xfrm>
            <a:off x="7129464" y="3598863"/>
            <a:ext cx="434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  <a:latin typeface="Calibri"/>
              </a:rPr>
              <a:t>HS</a:t>
            </a:r>
          </a:p>
        </p:txBody>
      </p:sp>
      <p:sp>
        <p:nvSpPr>
          <p:cNvPr id="24590" name="Rectangle 54">
            <a:extLst>
              <a:ext uri="{FF2B5EF4-FFF2-40B4-BE49-F238E27FC236}">
                <a16:creationId xmlns:a16="http://schemas.microsoft.com/office/drawing/2014/main" id="{2AE382F6-DD70-28FC-5B1F-B8E4A353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9" y="3552826"/>
            <a:ext cx="2179637" cy="4603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200">
                <a:solidFill>
                  <a:srgbClr val="000000"/>
                </a:solidFill>
              </a:rPr>
              <a:t>Médecine intensive réanimation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FF360C0A-5ADF-FF40-38B4-A58FA4B9DD7E}"/>
              </a:ext>
            </a:extLst>
          </p:cNvPr>
          <p:cNvCxnSpPr/>
          <p:nvPr/>
        </p:nvCxnSpPr>
        <p:spPr>
          <a:xfrm>
            <a:off x="7805738" y="3327401"/>
            <a:ext cx="30480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66B17A6-3250-503D-4314-2C0F8892CA92}"/>
              </a:ext>
            </a:extLst>
          </p:cNvPr>
          <p:cNvCxnSpPr/>
          <p:nvPr/>
        </p:nvCxnSpPr>
        <p:spPr>
          <a:xfrm flipV="1">
            <a:off x="7805738" y="4035425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41AEB68-793B-1EA8-065D-DA7AB692074C}"/>
              </a:ext>
            </a:extLst>
          </p:cNvPr>
          <p:cNvSpPr/>
          <p:nvPr/>
        </p:nvSpPr>
        <p:spPr>
          <a:xfrm>
            <a:off x="5780088" y="2374901"/>
            <a:ext cx="1008062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</a:rPr>
              <a:t>Libre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0C310-B87B-F50D-5D6C-32C9394392AF}"/>
              </a:ext>
            </a:extLst>
          </p:cNvPr>
          <p:cNvSpPr/>
          <p:nvPr/>
        </p:nvSpPr>
        <p:spPr bwMode="auto">
          <a:xfrm>
            <a:off x="6797676" y="2371726"/>
            <a:ext cx="1008063" cy="936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kern="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C1A34-D0C8-DFEB-02CE-93103AFA4530}"/>
              </a:ext>
            </a:extLst>
          </p:cNvPr>
          <p:cNvSpPr/>
          <p:nvPr/>
        </p:nvSpPr>
        <p:spPr>
          <a:xfrm>
            <a:off x="7129464" y="2668588"/>
            <a:ext cx="434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kern="0" dirty="0">
                <a:solidFill>
                  <a:srgbClr val="002060"/>
                </a:solidFill>
                <a:latin typeface="Calibri"/>
              </a:rPr>
              <a:t>HS</a:t>
            </a:r>
          </a:p>
        </p:txBody>
      </p:sp>
      <p:sp>
        <p:nvSpPr>
          <p:cNvPr id="24596" name="Rectangle 54">
            <a:extLst>
              <a:ext uri="{FF2B5EF4-FFF2-40B4-BE49-F238E27FC236}">
                <a16:creationId xmlns:a16="http://schemas.microsoft.com/office/drawing/2014/main" id="{14E8E588-BC44-D3D7-C85C-4D312CBA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1643064"/>
            <a:ext cx="2179638" cy="175432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Gériatrie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Hématologie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Hépato-gastroentérologie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Médecine cardiovasculaire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Néphrologie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Neurologie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Pneumologie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Rhumatologie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200" dirty="0">
                <a:solidFill>
                  <a:srgbClr val="000000"/>
                </a:solidFill>
              </a:rPr>
              <a:t>…..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D5BCF3A-9B55-B901-E641-95F614E46933}"/>
              </a:ext>
            </a:extLst>
          </p:cNvPr>
          <p:cNvCxnSpPr>
            <a:cxnSpLocks/>
          </p:cNvCxnSpPr>
          <p:nvPr/>
        </p:nvCxnSpPr>
        <p:spPr>
          <a:xfrm flipV="1">
            <a:off x="7807326" y="1644651"/>
            <a:ext cx="303213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40AC8C2-C073-7AD1-A980-7B4297C9FC27}"/>
              </a:ext>
            </a:extLst>
          </p:cNvPr>
          <p:cNvCxnSpPr>
            <a:cxnSpLocks/>
          </p:cNvCxnSpPr>
          <p:nvPr/>
        </p:nvCxnSpPr>
        <p:spPr>
          <a:xfrm>
            <a:off x="7818439" y="3311526"/>
            <a:ext cx="29527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B97DB8-50CB-426F-B0E7-131D43F23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93" y="117000"/>
            <a:ext cx="5383381" cy="324698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97A68C1-12F3-484D-9B0D-2909427AE5C8}"/>
              </a:ext>
            </a:extLst>
          </p:cNvPr>
          <p:cNvGrpSpPr/>
          <p:nvPr/>
        </p:nvGrpSpPr>
        <p:grpSpPr>
          <a:xfrm>
            <a:off x="5419286" y="469782"/>
            <a:ext cx="2018381" cy="5652000"/>
            <a:chOff x="5419286" y="469782"/>
            <a:chExt cx="2018381" cy="5652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C157326-02D4-40C8-B000-1C8691CD0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7574" y="469782"/>
              <a:ext cx="1920093" cy="5652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E638C8-4151-47E2-BE7F-68685C7A86D1}"/>
                </a:ext>
              </a:extLst>
            </p:cNvPr>
            <p:cNvSpPr txBox="1"/>
            <p:nvPr/>
          </p:nvSpPr>
          <p:spPr>
            <a:xfrm>
              <a:off x="5419287" y="1098958"/>
              <a:ext cx="96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Phase socle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3C4F316-F279-4050-A0A2-02CB1EFC9463}"/>
                </a:ext>
              </a:extLst>
            </p:cNvPr>
            <p:cNvSpPr txBox="1"/>
            <p:nvPr/>
          </p:nvSpPr>
          <p:spPr>
            <a:xfrm>
              <a:off x="5419286" y="2905780"/>
              <a:ext cx="96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Phase appro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593F51C-122B-4B70-91F6-12DCAE3E355D}"/>
                </a:ext>
              </a:extLst>
            </p:cNvPr>
            <p:cNvSpPr txBox="1"/>
            <p:nvPr/>
          </p:nvSpPr>
          <p:spPr>
            <a:xfrm>
              <a:off x="5419286" y="4959292"/>
              <a:ext cx="96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Phase conso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2B15652-ACBB-4A71-860D-115ECF04FEC4}"/>
              </a:ext>
            </a:extLst>
          </p:cNvPr>
          <p:cNvSpPr/>
          <p:nvPr/>
        </p:nvSpPr>
        <p:spPr>
          <a:xfrm>
            <a:off x="3573710" y="4115499"/>
            <a:ext cx="117446" cy="1258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7FDA79-EBE8-4DEC-977B-CB517D0CE404}"/>
              </a:ext>
            </a:extLst>
          </p:cNvPr>
          <p:cNvSpPr txBox="1"/>
          <p:nvPr/>
        </p:nvSpPr>
        <p:spPr>
          <a:xfrm>
            <a:off x="3691156" y="4024527"/>
            <a:ext cx="1462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Pas d’agrément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B2A043-A3B0-469F-9D99-174709E37CBC}"/>
              </a:ext>
            </a:extLst>
          </p:cNvPr>
          <p:cNvSpPr txBox="1"/>
          <p:nvPr/>
        </p:nvSpPr>
        <p:spPr>
          <a:xfrm>
            <a:off x="7535954" y="686329"/>
            <a:ext cx="42314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Mise à jour enquête en septembre 2025</a:t>
            </a:r>
          </a:p>
          <a:p>
            <a:endParaRPr lang="fr-FR" sz="2000" dirty="0"/>
          </a:p>
          <a:p>
            <a:r>
              <a:rPr lang="fr-FR" sz="2000" dirty="0"/>
              <a:t>Merci des réponses 27/28</a:t>
            </a:r>
          </a:p>
          <a:p>
            <a:endParaRPr lang="fr-FR" sz="2000" dirty="0"/>
          </a:p>
          <a:p>
            <a:r>
              <a:rPr lang="fr-FR" sz="2000" dirty="0"/>
              <a:t>12/27 subdivisions ont donné des agréments supplémentaires pour 2025: 18 agréments hors CHU et 4 en 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de nouveaux services dans 11 subdivisions (10 hors CHU et 2 en 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des services ayant déjà un agrément (8 hors CHU et 1 en CHU)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hors CHU, 6 phase socle, 10 appro et 11 conso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en CHU 1 phase socle, 2 appro et 1 conso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5567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794D1-C8A1-434E-BBF4-7C3F3A5A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la maquette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5CE69A-7365-43B6-BF83-1A68D9D5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Groupe de travail autour de l’échographie</a:t>
            </a:r>
          </a:p>
        </p:txBody>
      </p:sp>
    </p:spTree>
    <p:extLst>
      <p:ext uri="{BB962C8B-B14F-4D97-AF65-F5344CB8AC3E}">
        <p14:creationId xmlns:p14="http://schemas.microsoft.com/office/powerpoint/2010/main" val="426468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223" t="13083" r="1567" b="8499"/>
          <a:stretch/>
        </p:blipFill>
        <p:spPr>
          <a:xfrm>
            <a:off x="0" y="-7408"/>
            <a:ext cx="12205171" cy="68654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76509" y="6400801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CDD le 2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264807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98" t="17099" r="2860" b="9232"/>
          <a:stretch/>
        </p:blipFill>
        <p:spPr>
          <a:xfrm>
            <a:off x="0" y="-44436"/>
            <a:ext cx="12000961" cy="65362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18988" y="6488668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CDD le 2 septembre 2025</a:t>
            </a:r>
          </a:p>
        </p:txBody>
      </p:sp>
    </p:spTree>
    <p:extLst>
      <p:ext uri="{BB962C8B-B14F-4D97-AF65-F5344CB8AC3E}">
        <p14:creationId xmlns:p14="http://schemas.microsoft.com/office/powerpoint/2010/main" val="29560943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631</Words>
  <Application>Microsoft Office PowerPoint</Application>
  <PresentationFormat>Grand écran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Thème Office</vt:lpstr>
      <vt:lpstr>Actualités du CEMI : ECOS en CH, évolution du programme et de la maquette du DES de  Médecine Interne et Immunologie Clinique, effectifs du DES  Odile Rauzy &amp; Luc Mouthon</vt:lpstr>
      <vt:lpstr>ECOS en CH</vt:lpstr>
      <vt:lpstr>Modifications de la maquette du DES de MIIC</vt:lpstr>
      <vt:lpstr>DES de Médecine Interne et Immunologie Clinique (MIIC) (Co-DES avec MALADIES INFECTIEUSES ET TROPICALES et ALLERGOLOGIE)</vt:lpstr>
      <vt:lpstr>DES de MIIC: proposition d’ajustement (Co-DES avec MALADIES INFECTIEUSES ET TROPICALES et ALLERGOLOGIE)</vt:lpstr>
      <vt:lpstr>Présentation PowerPoint</vt:lpstr>
      <vt:lpstr>Programme de la maquette</vt:lpstr>
      <vt:lpstr>Présentation PowerPoint</vt:lpstr>
      <vt:lpstr>Présentation PowerPoint</vt:lpstr>
      <vt:lpstr>Présentation PowerPoint</vt:lpstr>
      <vt:lpstr>Effectifs du DES de  Médecine interne et Immunologie clinique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Sommaire</dc:title>
  <dc:creator>LOUET, Gaelle</dc:creator>
  <cp:lastModifiedBy>Odile RAUZY</cp:lastModifiedBy>
  <cp:revision>46</cp:revision>
  <dcterms:created xsi:type="dcterms:W3CDTF">2024-12-04T09:57:20Z</dcterms:created>
  <dcterms:modified xsi:type="dcterms:W3CDTF">2025-09-18T11:17:22Z</dcterms:modified>
</cp:coreProperties>
</file>