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257" r:id="rId4"/>
    <p:sldId id="291" r:id="rId5"/>
    <p:sldId id="293" r:id="rId6"/>
    <p:sldId id="292" r:id="rId7"/>
    <p:sldId id="294" r:id="rId8"/>
    <p:sldId id="306" r:id="rId9"/>
    <p:sldId id="305" r:id="rId10"/>
    <p:sldId id="295" r:id="rId11"/>
    <p:sldId id="296" r:id="rId12"/>
    <p:sldId id="297" r:id="rId13"/>
    <p:sldId id="298" r:id="rId14"/>
    <p:sldId id="299" r:id="rId15"/>
    <p:sldId id="307" r:id="rId16"/>
    <p:sldId id="300" r:id="rId17"/>
    <p:sldId id="303" r:id="rId18"/>
    <p:sldId id="301" r:id="rId19"/>
    <p:sldId id="302" r:id="rId20"/>
    <p:sldId id="308" r:id="rId21"/>
    <p:sldId id="309" r:id="rId22"/>
    <p:sldId id="310" r:id="rId23"/>
    <p:sldId id="311" r:id="rId24"/>
    <p:sldId id="312" r:id="rId25"/>
    <p:sldId id="318" r:id="rId26"/>
    <p:sldId id="319" r:id="rId27"/>
    <p:sldId id="316" r:id="rId28"/>
    <p:sldId id="313" r:id="rId29"/>
    <p:sldId id="314" r:id="rId30"/>
    <p:sldId id="315" r:id="rId31"/>
    <p:sldId id="321" r:id="rId32"/>
    <p:sldId id="322" r:id="rId33"/>
    <p:sldId id="323" r:id="rId34"/>
    <p:sldId id="275" r:id="rId35"/>
  </p:sldIdLst>
  <p:sldSz cx="18288000" cy="10287000"/>
  <p:notesSz cx="6858000" cy="9144000"/>
  <p:embeddedFontLst>
    <p:embeddedFont>
      <p:font typeface="Calibri (MS) Bold" panose="020F0702030404030204" pitchFamily="34" charset="0"/>
      <p:regular r:id="rId37"/>
      <p:bold r:id="rId38"/>
    </p:embeddedFont>
    <p:embeddedFont>
      <p:font typeface="Montserrat Bold" pitchFamily="2" charset="77"/>
      <p:regular r:id="rId39"/>
      <p:bold r:id="rId40"/>
    </p:embeddedFont>
    <p:embeddedFont>
      <p:font typeface="Montserrat Ultra-Bold" pitchFamily="2" charset="77"/>
      <p:regular r:id="rId41"/>
      <p:bold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2" userDrawn="1">
          <p15:clr>
            <a:srgbClr val="A4A3A4"/>
          </p15:clr>
        </p15:guide>
        <p15:guide id="2" pos="57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C8A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31" autoAdjust="0"/>
    <p:restoredTop sz="94492" autoAdjust="0"/>
  </p:normalViewPr>
  <p:slideViewPr>
    <p:cSldViewPr>
      <p:cViewPr varScale="1">
        <p:scale>
          <a:sx n="46" d="100"/>
          <a:sy n="46" d="100"/>
        </p:scale>
        <p:origin x="200" y="1160"/>
      </p:cViewPr>
      <p:guideLst>
        <p:guide orient="horz" pos="3432"/>
        <p:guide pos="5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D8C37-6BD4-CB4F-BC6F-B802CAD4BC78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1E66-3662-EC40-8996-E11DE9AE1D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35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31E66-3662-EC40-8996-E11DE9AE1D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31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sv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6.sv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97019" y="773448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0"/>
                </a:moveTo>
                <a:lnTo>
                  <a:pt x="2590981" y="0"/>
                </a:lnTo>
                <a:lnTo>
                  <a:pt x="2590981" y="2590981"/>
                </a:lnTo>
                <a:lnTo>
                  <a:pt x="0" y="2590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flipH="1" flipV="1">
            <a:off x="-1163" y="6581865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2590981" y="2590981"/>
                </a:moveTo>
                <a:lnTo>
                  <a:pt x="0" y="2590981"/>
                </a:lnTo>
                <a:lnTo>
                  <a:pt x="0" y="0"/>
                </a:lnTo>
                <a:lnTo>
                  <a:pt x="2590981" y="0"/>
                </a:lnTo>
                <a:lnTo>
                  <a:pt x="2590981" y="259098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flipH="1" flipV="1">
            <a:off x="0" y="0"/>
            <a:ext cx="1706902" cy="1706902"/>
          </a:xfrm>
          <a:custGeom>
            <a:avLst/>
            <a:gdLst/>
            <a:ahLst/>
            <a:cxnLst/>
            <a:rect l="l" t="t" r="r" b="b"/>
            <a:pathLst>
              <a:path w="1706902" h="1706902">
                <a:moveTo>
                  <a:pt x="1706902" y="1706902"/>
                </a:moveTo>
                <a:lnTo>
                  <a:pt x="0" y="1706902"/>
                </a:lnTo>
                <a:lnTo>
                  <a:pt x="0" y="0"/>
                </a:lnTo>
                <a:lnTo>
                  <a:pt x="1706902" y="0"/>
                </a:lnTo>
                <a:lnTo>
                  <a:pt x="1706902" y="170690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61925" y="1091194"/>
            <a:ext cx="2427893" cy="2427893"/>
          </a:xfrm>
          <a:custGeom>
            <a:avLst/>
            <a:gdLst/>
            <a:ahLst/>
            <a:cxnLst/>
            <a:rect l="l" t="t" r="r" b="b"/>
            <a:pathLst>
              <a:path w="2427893" h="2427893">
                <a:moveTo>
                  <a:pt x="0" y="0"/>
                </a:moveTo>
                <a:lnTo>
                  <a:pt x="2427893" y="0"/>
                </a:lnTo>
                <a:lnTo>
                  <a:pt x="2427893" y="2427893"/>
                </a:lnTo>
                <a:lnTo>
                  <a:pt x="0" y="24278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16335307" y="433992"/>
            <a:ext cx="1314405" cy="1314405"/>
            <a:chOff x="0" y="0"/>
            <a:chExt cx="1752540" cy="17525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FFA800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579102" y="7879439"/>
            <a:ext cx="2286000" cy="1790414"/>
            <a:chOff x="0" y="0"/>
            <a:chExt cx="3048000" cy="23872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48000" cy="2387219"/>
            </a:xfrm>
            <a:custGeom>
              <a:avLst/>
              <a:gdLst/>
              <a:ahLst/>
              <a:cxnLst/>
              <a:rect l="l" t="t" r="r" b="b"/>
              <a:pathLst>
                <a:path w="3048000" h="2387219">
                  <a:moveTo>
                    <a:pt x="0" y="0"/>
                  </a:moveTo>
                  <a:lnTo>
                    <a:pt x="3048000" y="0"/>
                  </a:lnTo>
                  <a:lnTo>
                    <a:pt x="3048000" y="2387219"/>
                  </a:lnTo>
                  <a:lnTo>
                    <a:pt x="0" y="23872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216" r="-121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89818" y="1639134"/>
            <a:ext cx="15272459" cy="4798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err="1">
                <a:solidFill>
                  <a:srgbClr val="052C8A"/>
                </a:solidFill>
                <a:latin typeface="Montserrat Ultra-Bold"/>
                <a:ea typeface="Montserrat Ultra-Bold"/>
                <a:cs typeface="Calibri" panose="020F0502020204030204" pitchFamily="34" charset="0"/>
                <a:sym typeface="Montserrat Ultra-Bold"/>
              </a:rPr>
              <a:t>Quelles</a:t>
            </a:r>
            <a:r>
              <a:rPr lang="en-US" sz="7200" b="1" dirty="0">
                <a:solidFill>
                  <a:srgbClr val="052C8A"/>
                </a:solidFill>
                <a:latin typeface="Montserrat Ultra-Bold"/>
                <a:ea typeface="Montserrat Ultra-Bold"/>
                <a:cs typeface="Calibri" panose="020F0502020204030204" pitchFamily="34" charset="0"/>
                <a:sym typeface="Montserrat Ultra-Bold"/>
              </a:rPr>
              <a:t> </a:t>
            </a:r>
            <a:r>
              <a:rPr lang="en-US" sz="7200" b="1" dirty="0" err="1">
                <a:solidFill>
                  <a:srgbClr val="052C8A"/>
                </a:solidFill>
                <a:latin typeface="Montserrat Ultra-Bold"/>
                <a:ea typeface="Montserrat Ultra-Bold"/>
                <a:cs typeface="Calibri" panose="020F0502020204030204" pitchFamily="34" charset="0"/>
                <a:sym typeface="Montserrat Ultra-Bold"/>
              </a:rPr>
              <a:t>sont</a:t>
            </a:r>
            <a:r>
              <a:rPr lang="en-US" sz="7200" b="1" dirty="0">
                <a:solidFill>
                  <a:srgbClr val="052C8A"/>
                </a:solidFill>
                <a:latin typeface="Montserrat Ultra-Bold"/>
                <a:ea typeface="Montserrat Ultra-Bold"/>
                <a:cs typeface="Calibri" panose="020F0502020204030204" pitchFamily="34" charset="0"/>
                <a:sym typeface="Montserrat Ultra-Bold"/>
              </a:rPr>
              <a:t> les </a:t>
            </a:r>
            <a:r>
              <a:rPr lang="en-US" sz="7200" b="1" dirty="0" err="1">
                <a:solidFill>
                  <a:srgbClr val="052C8A"/>
                </a:solidFill>
                <a:latin typeface="Montserrat Ultra-Bold"/>
                <a:ea typeface="Montserrat Ultra-Bold"/>
                <a:cs typeface="Calibri" panose="020F0502020204030204" pitchFamily="34" charset="0"/>
                <a:sym typeface="Montserrat Ultra-Bold"/>
              </a:rPr>
              <a:t>attentes</a:t>
            </a:r>
            <a:r>
              <a:rPr lang="en-US" sz="7200" b="1" dirty="0">
                <a:solidFill>
                  <a:srgbClr val="052C8A"/>
                </a:solidFill>
                <a:latin typeface="Montserrat Ultra-Bold"/>
                <a:ea typeface="Montserrat Ultra-Bold"/>
                <a:cs typeface="Calibri" panose="020F0502020204030204" pitchFamily="34" charset="0"/>
                <a:sym typeface="Montserrat Ultra-Bold"/>
              </a:rPr>
              <a:t> des jeunes </a:t>
            </a:r>
            <a:r>
              <a:rPr lang="en-US" sz="7200" b="1" dirty="0" err="1">
                <a:solidFill>
                  <a:srgbClr val="052C8A"/>
                </a:solidFill>
                <a:latin typeface="Montserrat Ultra-Bold"/>
                <a:ea typeface="Montserrat Ultra-Bold"/>
                <a:cs typeface="Calibri" panose="020F0502020204030204" pitchFamily="34" charset="0"/>
                <a:sym typeface="Montserrat Ultra-Bold"/>
              </a:rPr>
              <a:t>internistes</a:t>
            </a:r>
            <a:r>
              <a:rPr lang="en-US" sz="7200" b="1" dirty="0">
                <a:solidFill>
                  <a:srgbClr val="052C8A"/>
                </a:solidFill>
                <a:latin typeface="Montserrat Ultra-Bold"/>
                <a:ea typeface="Montserrat Ultra-Bold"/>
                <a:cs typeface="Calibri" panose="020F0502020204030204" pitchFamily="34" charset="0"/>
                <a:sym typeface="Montserrat Ultra-Bold"/>
              </a:rPr>
              <a:t> ? Point de </a:t>
            </a:r>
            <a:r>
              <a:rPr lang="en-US" sz="7200" b="1" dirty="0" err="1">
                <a:solidFill>
                  <a:srgbClr val="052C8A"/>
                </a:solidFill>
                <a:latin typeface="Montserrat Ultra-Bold"/>
                <a:ea typeface="Montserrat Ultra-Bold"/>
                <a:cs typeface="Calibri" panose="020F0502020204030204" pitchFamily="34" charset="0"/>
                <a:sym typeface="Montserrat Ultra-Bold"/>
              </a:rPr>
              <a:t>vue</a:t>
            </a:r>
            <a:r>
              <a:rPr lang="en-US" sz="7200" b="1" dirty="0">
                <a:solidFill>
                  <a:srgbClr val="052C8A"/>
                </a:solidFill>
                <a:latin typeface="Montserrat Ultra-Bold"/>
                <a:ea typeface="Montserrat Ultra-Bold"/>
                <a:cs typeface="Calibri" panose="020F0502020204030204" pitchFamily="34" charset="0"/>
                <a:sym typeface="Montserrat Ultra-Bold"/>
              </a:rPr>
              <a:t> de AJI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967877" y="8048315"/>
            <a:ext cx="2164061" cy="1580755"/>
            <a:chOff x="0" y="0"/>
            <a:chExt cx="2885415" cy="21076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85440" cy="2107692"/>
            </a:xfrm>
            <a:custGeom>
              <a:avLst/>
              <a:gdLst/>
              <a:ahLst/>
              <a:cxnLst/>
              <a:rect l="l" t="t" r="r" b="b"/>
              <a:pathLst>
                <a:path w="2885440" h="2107692">
                  <a:moveTo>
                    <a:pt x="0" y="0"/>
                  </a:moveTo>
                  <a:lnTo>
                    <a:pt x="2885440" y="0"/>
                  </a:lnTo>
                  <a:lnTo>
                    <a:pt x="2885440" y="2107692"/>
                  </a:lnTo>
                  <a:lnTo>
                    <a:pt x="0" y="2107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832" b="-83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6552328" y="7807601"/>
            <a:ext cx="2126161" cy="2126161"/>
            <a:chOff x="0" y="0"/>
            <a:chExt cx="2834881" cy="28348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34894" cy="2834894"/>
            </a:xfrm>
            <a:custGeom>
              <a:avLst/>
              <a:gdLst/>
              <a:ahLst/>
              <a:cxnLst/>
              <a:rect l="l" t="t" r="r" b="b"/>
              <a:pathLst>
                <a:path w="2834894" h="2834894">
                  <a:moveTo>
                    <a:pt x="0" y="0"/>
                  </a:moveTo>
                  <a:lnTo>
                    <a:pt x="2834894" y="0"/>
                  </a:lnTo>
                  <a:lnTo>
                    <a:pt x="2834894" y="2834894"/>
                  </a:lnTo>
                  <a:lnTo>
                    <a:pt x="0" y="2834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AutoShape 17"/>
          <p:cNvSpPr/>
          <p:nvPr/>
        </p:nvSpPr>
        <p:spPr>
          <a:xfrm rot="13272">
            <a:off x="6629372" y="7596187"/>
            <a:ext cx="7401152" cy="0"/>
          </a:xfrm>
          <a:prstGeom prst="line">
            <a:avLst/>
          </a:prstGeom>
          <a:ln w="19050" cap="rnd">
            <a:solidFill>
              <a:srgbClr val="1F497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DE1CC-7A8C-10B6-15CF-13EC6370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3A5C9C-47A0-4855-6051-701F2B484A98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36A0916-C913-DC31-8E65-98D340484ACF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E2B45C0-4CEC-8B21-F0B7-F59FBF34B217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A4C6A07-9D27-7EC2-9FAA-296A9512DF79}"/>
              </a:ext>
            </a:extLst>
          </p:cNvPr>
          <p:cNvSpPr txBox="1"/>
          <p:nvPr/>
        </p:nvSpPr>
        <p:spPr>
          <a:xfrm>
            <a:off x="453346" y="0"/>
            <a:ext cx="158496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Attentes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réalités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sur la formation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C3E1FBE8-3E2C-E4CA-D029-DA3EDE779789}"/>
              </a:ext>
            </a:extLst>
          </p:cNvPr>
          <p:cNvSpPr txBox="1"/>
          <p:nvPr/>
        </p:nvSpPr>
        <p:spPr>
          <a:xfrm>
            <a:off x="1254014" y="1102866"/>
            <a:ext cx="13276136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Formation pratique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4E35C6-2E94-7ABF-164C-ACAAB20F7E37}"/>
              </a:ext>
            </a:extLst>
          </p:cNvPr>
          <p:cNvSpPr txBox="1"/>
          <p:nvPr/>
        </p:nvSpPr>
        <p:spPr>
          <a:xfrm>
            <a:off x="453346" y="2924458"/>
            <a:ext cx="8485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Dans la réalité, es-tu formé(e) ? </a:t>
            </a:r>
          </a:p>
        </p:txBody>
      </p:sp>
      <p:pic>
        <p:nvPicPr>
          <p:cNvPr id="7170" name="Picture 2" descr="Tableau des réponses au formulaire Forms. Titre de la question : Dans la réalité, es-tu formé(e) ? . Nombre de réponses : 45 réponses.">
            <a:extLst>
              <a:ext uri="{FF2B5EF4-FFF2-40B4-BE49-F238E27FC236}">
                <a16:creationId xmlns:a16="http://schemas.microsoft.com/office/drawing/2014/main" id="{7A7E62FC-960B-3989-B39E-28B782397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1" b="10553"/>
          <a:stretch>
            <a:fillRect/>
          </a:stretch>
        </p:blipFill>
        <p:spPr bwMode="auto">
          <a:xfrm>
            <a:off x="0" y="3995276"/>
            <a:ext cx="18288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7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CB237-A3FA-A1D0-3587-E78EE442B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60F780-7459-83DA-1568-F66ABF91EEDC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A87106A-A900-A63E-D923-D5AAFAE5AC28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3C18C88-5A1E-324B-5680-379EB0A96C5D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4C4DF64-DE71-E2E9-6FF8-ABB19D30EB7B}"/>
              </a:ext>
            </a:extLst>
          </p:cNvPr>
          <p:cNvSpPr txBox="1"/>
          <p:nvPr/>
        </p:nvSpPr>
        <p:spPr>
          <a:xfrm>
            <a:off x="453346" y="0"/>
            <a:ext cx="158496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Attentes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réalités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sur la formation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FE8C2D1D-295D-24BC-614D-FEADAACC19FB}"/>
              </a:ext>
            </a:extLst>
          </p:cNvPr>
          <p:cNvSpPr txBox="1"/>
          <p:nvPr/>
        </p:nvSpPr>
        <p:spPr>
          <a:xfrm>
            <a:off x="1254014" y="1102866"/>
            <a:ext cx="13276136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Formation pratique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CFE6E9-3670-EFF7-8B44-57EDD2375146}"/>
              </a:ext>
            </a:extLst>
          </p:cNvPr>
          <p:cNvSpPr txBox="1"/>
          <p:nvPr/>
        </p:nvSpPr>
        <p:spPr>
          <a:xfrm>
            <a:off x="453346" y="2256880"/>
            <a:ext cx="8485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A quel(s) geste(s) souhaiterais tu être plus formé(e)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DA4F8F-26AF-0A7A-C917-36DC5E412848}"/>
              </a:ext>
            </a:extLst>
          </p:cNvPr>
          <p:cNvSpPr txBox="1"/>
          <p:nvPr/>
        </p:nvSpPr>
        <p:spPr>
          <a:xfrm>
            <a:off x="10518934" y="7089078"/>
            <a:ext cx="3318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Capillaroscopie : 18/45 (40%)</a:t>
            </a:r>
          </a:p>
          <a:p>
            <a:r>
              <a:rPr lang="fr-FR" dirty="0"/>
              <a:t>Myélogramme/BOM : 8/45 (18%)</a:t>
            </a:r>
          </a:p>
        </p:txBody>
      </p:sp>
      <p:pic>
        <p:nvPicPr>
          <p:cNvPr id="9218" name="Picture 2" descr="3Rd Podium - Images et vidéos libres de droits | Adobe Stock">
            <a:extLst>
              <a:ext uri="{FF2B5EF4-FFF2-40B4-BE49-F238E27FC236}">
                <a16:creationId xmlns:a16="http://schemas.microsoft.com/office/drawing/2014/main" id="{BD295033-A2F5-EC1D-8193-D80FCBB55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"/>
          <a:stretch>
            <a:fillRect/>
          </a:stretch>
        </p:blipFill>
        <p:spPr bwMode="auto">
          <a:xfrm>
            <a:off x="5478685" y="4914900"/>
            <a:ext cx="8400662" cy="51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39B5C50-72FE-5417-50FA-DD621F8F06A4}"/>
              </a:ext>
            </a:extLst>
          </p:cNvPr>
          <p:cNvSpPr txBox="1"/>
          <p:nvPr/>
        </p:nvSpPr>
        <p:spPr>
          <a:xfrm>
            <a:off x="7106192" y="3117882"/>
            <a:ext cx="91967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32C8A"/>
                </a:solidFill>
              </a:rPr>
              <a:t>Echographie </a:t>
            </a:r>
          </a:p>
          <a:p>
            <a:pPr algn="ctr"/>
            <a:r>
              <a:rPr lang="fr-FR" sz="3600" b="1" dirty="0">
                <a:solidFill>
                  <a:srgbClr val="032C8A"/>
                </a:solidFill>
              </a:rPr>
              <a:t>(62%)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8646C23-B6A2-E20C-A1B5-2E7F11485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611" y="2502366"/>
            <a:ext cx="2244046" cy="2405011"/>
          </a:xfrm>
          <a:prstGeom prst="rect">
            <a:avLst/>
          </a:prstGeom>
        </p:spPr>
      </p:pic>
      <p:pic>
        <p:nvPicPr>
          <p:cNvPr id="9220" name="Picture 4" descr="Capillaroscopy.app – Applications sur Google Play">
            <a:extLst>
              <a:ext uri="{FF2B5EF4-FFF2-40B4-BE49-F238E27FC236}">
                <a16:creationId xmlns:a16="http://schemas.microsoft.com/office/drawing/2014/main" id="{2BB90AED-F095-BCEC-A9E8-EA146909B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7862" r="8425" b="7816"/>
          <a:stretch>
            <a:fillRect/>
          </a:stretch>
        </p:blipFill>
        <p:spPr bwMode="auto">
          <a:xfrm>
            <a:off x="6172200" y="4378043"/>
            <a:ext cx="1515414" cy="15309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948CE26-F7E0-063E-2FAF-A35A1CAB737C}"/>
              </a:ext>
            </a:extLst>
          </p:cNvPr>
          <p:cNvSpPr txBox="1"/>
          <p:nvPr/>
        </p:nvSpPr>
        <p:spPr>
          <a:xfrm>
            <a:off x="-228398" y="4601796"/>
            <a:ext cx="91967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32C8A"/>
                </a:solidFill>
              </a:rPr>
              <a:t>Capillaroscopie </a:t>
            </a:r>
          </a:p>
          <a:p>
            <a:pPr algn="ctr"/>
            <a:r>
              <a:rPr lang="fr-FR" sz="3600" b="1" dirty="0">
                <a:solidFill>
                  <a:srgbClr val="032C8A"/>
                </a:solidFill>
              </a:rPr>
              <a:t>(40%)</a:t>
            </a:r>
          </a:p>
        </p:txBody>
      </p:sp>
      <p:pic>
        <p:nvPicPr>
          <p:cNvPr id="9222" name="Picture 6" descr="Trocart d'aspiration médullaire HANDLEX - Edimex">
            <a:extLst>
              <a:ext uri="{FF2B5EF4-FFF2-40B4-BE49-F238E27FC236}">
                <a16:creationId xmlns:a16="http://schemas.microsoft.com/office/drawing/2014/main" id="{7D07812A-54A0-640B-C873-05F4F473F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26427" r="15926" b="31087"/>
          <a:stretch>
            <a:fillRect/>
          </a:stretch>
        </p:blipFill>
        <p:spPr bwMode="auto">
          <a:xfrm>
            <a:off x="11458343" y="5610612"/>
            <a:ext cx="2040917" cy="11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F2565C5-117C-AE5C-880D-CC34083B003A}"/>
              </a:ext>
            </a:extLst>
          </p:cNvPr>
          <p:cNvSpPr txBox="1"/>
          <p:nvPr/>
        </p:nvSpPr>
        <p:spPr>
          <a:xfrm>
            <a:off x="10744200" y="6339742"/>
            <a:ext cx="91967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32C8A"/>
                </a:solidFill>
              </a:rPr>
              <a:t>Myélogramme/BOM </a:t>
            </a:r>
          </a:p>
          <a:p>
            <a:pPr algn="ctr"/>
            <a:r>
              <a:rPr lang="fr-FR" sz="3600" b="1" dirty="0">
                <a:solidFill>
                  <a:srgbClr val="032C8A"/>
                </a:solidFill>
              </a:rPr>
              <a:t>(18%)</a:t>
            </a:r>
          </a:p>
        </p:txBody>
      </p:sp>
    </p:spTree>
    <p:extLst>
      <p:ext uri="{BB962C8B-B14F-4D97-AF65-F5344CB8AC3E}">
        <p14:creationId xmlns:p14="http://schemas.microsoft.com/office/powerpoint/2010/main" val="232628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9714A-DCFD-F8DB-AACC-B38F8D4D9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50EB07D-AF6F-9F1B-A55C-EAA9DC60BA30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642DCC1-D3BC-7A58-59A9-D2B0C9F1F277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61AF697-9131-6F6B-3B48-9328DF22E271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E9BC615-F8E5-8477-F2BD-F46AE60765F6}"/>
              </a:ext>
            </a:extLst>
          </p:cNvPr>
          <p:cNvSpPr txBox="1"/>
          <p:nvPr/>
        </p:nvSpPr>
        <p:spPr>
          <a:xfrm>
            <a:off x="453346" y="0"/>
            <a:ext cx="158496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Attentes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réalités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sur la formation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A97EC2C1-FCC5-0B2C-7762-75B36E572732}"/>
              </a:ext>
            </a:extLst>
          </p:cNvPr>
          <p:cNvSpPr txBox="1"/>
          <p:nvPr/>
        </p:nvSpPr>
        <p:spPr>
          <a:xfrm>
            <a:off x="1254014" y="1102866"/>
            <a:ext cx="13276136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 err="1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Synthèse</a:t>
            </a: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des questions ouvertes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CF0AAB-311F-F980-B496-9B5FA4F3AA43}"/>
              </a:ext>
            </a:extLst>
          </p:cNvPr>
          <p:cNvSpPr txBox="1"/>
          <p:nvPr/>
        </p:nvSpPr>
        <p:spPr>
          <a:xfrm>
            <a:off x="990600" y="2693714"/>
            <a:ext cx="147066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sz="3600" b="1" dirty="0">
                <a:solidFill>
                  <a:srgbClr val="032C8A"/>
                </a:solidFill>
              </a:rPr>
              <a:t>Sur la formation théorique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Manque de cours de façon globale (+/- marqué selon subdivisions)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/>
              <a:t>Nécessité parfois de faire des DU pour se former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b="1" dirty="0">
                <a:solidFill>
                  <a:srgbClr val="C00000"/>
                </a:solidFill>
              </a:rPr>
              <a:t>Plus de cours nationaux / plus de cours enregistrés sur le plan national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Support de cours (biblio, </a:t>
            </a:r>
            <a:r>
              <a:rPr lang="fr-FR" sz="3600" dirty="0" err="1"/>
              <a:t>pdf</a:t>
            </a:r>
            <a:r>
              <a:rPr lang="fr-FR" sz="3600" dirty="0"/>
              <a:t>, …)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Manque de respect des 1/2 journée de formation pour lire/biblio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r>
              <a:rPr lang="fr-FR" sz="3600" b="1" dirty="0">
                <a:solidFill>
                  <a:srgbClr val="032C8A"/>
                </a:solidFill>
              </a:rPr>
              <a:t>2) Sur la formation pratique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Développement de la simulation pour 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/>
              <a:t>Situation de gestion de salle (simulation urgence vitale, garde, …)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/>
              <a:t>Gestes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Formation à l’échographie de débrouillage/échoscopie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Favoriser la formation au lit du malade et le compagnonnage </a:t>
            </a:r>
          </a:p>
        </p:txBody>
      </p:sp>
    </p:spTree>
    <p:extLst>
      <p:ext uri="{BB962C8B-B14F-4D97-AF65-F5344CB8AC3E}">
        <p14:creationId xmlns:p14="http://schemas.microsoft.com/office/powerpoint/2010/main" val="208769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6A7DF-9ACC-4825-3960-9A7E7FB44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FF75915-54CA-57DA-8528-22BCDAF8EB67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6590704-21CB-251D-B837-0EB5D2CAED07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07F17ED-2066-0F95-A108-7D54B57C537F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715F1724-B78D-05BC-19FB-9D7041FA9790}"/>
              </a:ext>
            </a:extLst>
          </p:cNvPr>
          <p:cNvSpPr txBox="1"/>
          <p:nvPr/>
        </p:nvSpPr>
        <p:spPr>
          <a:xfrm>
            <a:off x="453346" y="0"/>
            <a:ext cx="158496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Attentes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réalités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sur la charge de travail</a:t>
            </a:r>
          </a:p>
        </p:txBody>
      </p:sp>
      <p:pic>
        <p:nvPicPr>
          <p:cNvPr id="13314" name="Picture 2" descr="Tableau des réponses au formulaire Forms. Titre de la question : Avant l’internat, quelle charge de travail quotidienne attendais-tu ?&#10;. Nombre de réponses : 45 réponses.">
            <a:extLst>
              <a:ext uri="{FF2B5EF4-FFF2-40B4-BE49-F238E27FC236}">
                <a16:creationId xmlns:a16="http://schemas.microsoft.com/office/drawing/2014/main" id="{129BB2BB-0A4E-02CA-BDE8-A42914242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/>
          <a:stretch>
            <a:fillRect/>
          </a:stretch>
        </p:blipFill>
        <p:spPr bwMode="auto">
          <a:xfrm>
            <a:off x="612634" y="4229100"/>
            <a:ext cx="16992600" cy="605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280180A-B672-433C-F1BC-02218DD81FD7}"/>
              </a:ext>
            </a:extLst>
          </p:cNvPr>
          <p:cNvSpPr txBox="1"/>
          <p:nvPr/>
        </p:nvSpPr>
        <p:spPr>
          <a:xfrm>
            <a:off x="453346" y="2924458"/>
            <a:ext cx="11052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Avant l’internat, quelle charge de travail quotidienne attendais-tu ?</a:t>
            </a:r>
          </a:p>
        </p:txBody>
      </p:sp>
    </p:spTree>
    <p:extLst>
      <p:ext uri="{BB962C8B-B14F-4D97-AF65-F5344CB8AC3E}">
        <p14:creationId xmlns:p14="http://schemas.microsoft.com/office/powerpoint/2010/main" val="88022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F95FC-6D80-B7C1-0FFE-C2DDDCD34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DAE742-A6CC-0FC0-262B-2812AAC77796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0EFE20F-591F-1128-6B68-F7C4F59B8CEC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B55DD2B-3478-6BC5-5870-54E316B36385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68AF64FB-F68B-DF4A-EFF2-7C686ACD1D85}"/>
              </a:ext>
            </a:extLst>
          </p:cNvPr>
          <p:cNvSpPr txBox="1"/>
          <p:nvPr/>
        </p:nvSpPr>
        <p:spPr>
          <a:xfrm>
            <a:off x="453346" y="0"/>
            <a:ext cx="158496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Attentes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réalités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sur la charge de travail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50B233-D881-D12F-28E8-14D6C44A70F0}"/>
              </a:ext>
            </a:extLst>
          </p:cNvPr>
          <p:cNvSpPr txBox="1"/>
          <p:nvPr/>
        </p:nvSpPr>
        <p:spPr>
          <a:xfrm>
            <a:off x="453346" y="2924458"/>
            <a:ext cx="11052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Aujourd’hui, comment la qualifierais-tu ?</a:t>
            </a:r>
          </a:p>
        </p:txBody>
      </p:sp>
      <p:pic>
        <p:nvPicPr>
          <p:cNvPr id="15362" name="Picture 2" descr="Tableau des réponses au formulaire Forms. Titre de la question : Aujourd’hui, comment la qualifierais-tu ?&#10;. Nombre de réponses : 45 réponses.">
            <a:extLst>
              <a:ext uri="{FF2B5EF4-FFF2-40B4-BE49-F238E27FC236}">
                <a16:creationId xmlns:a16="http://schemas.microsoft.com/office/drawing/2014/main" id="{E65EDF38-BAB9-7303-769B-32CB93C90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0" b="1"/>
          <a:stretch>
            <a:fillRect/>
          </a:stretch>
        </p:blipFill>
        <p:spPr bwMode="auto">
          <a:xfrm>
            <a:off x="453346" y="3993097"/>
            <a:ext cx="16526565" cy="61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9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E44A7-2896-4418-9DD2-505A31DB1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E6D01C0-BADF-03FC-0DDD-24F8AAFB44E3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EAF86B9-9EAB-2E6A-5FEF-5DC5716481CD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799A39C-C692-FE24-C989-87B199240468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05B17DF8-DF98-0CB6-D88A-30D137BFCD10}"/>
              </a:ext>
            </a:extLst>
          </p:cNvPr>
          <p:cNvSpPr txBox="1"/>
          <p:nvPr/>
        </p:nvSpPr>
        <p:spPr>
          <a:xfrm>
            <a:off x="453346" y="0"/>
            <a:ext cx="158496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Attentes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réalités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sur la charge de travail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EC32DC-308D-DA94-080D-B9A459353D90}"/>
              </a:ext>
            </a:extLst>
          </p:cNvPr>
          <p:cNvSpPr txBox="1"/>
          <p:nvPr/>
        </p:nvSpPr>
        <p:spPr>
          <a:xfrm>
            <a:off x="453346" y="2924458"/>
            <a:ext cx="11052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Quels horaires de travail te semblent acceptables pour un interne ?</a:t>
            </a:r>
          </a:p>
        </p:txBody>
      </p:sp>
      <p:pic>
        <p:nvPicPr>
          <p:cNvPr id="26626" name="Picture 2" descr="Tableau des réponses au formulaire Forms. Titre de la question : Quelles horaires de travail te semblent acceptables pour un interne ?. Nombre de réponses : 45 réponses.">
            <a:extLst>
              <a:ext uri="{FF2B5EF4-FFF2-40B4-BE49-F238E27FC236}">
                <a16:creationId xmlns:a16="http://schemas.microsoft.com/office/drawing/2014/main" id="{A22C514E-DFD7-682A-EACC-71FEB2D07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0204" r="54167" b="10378"/>
          <a:stretch>
            <a:fillRect/>
          </a:stretch>
        </p:blipFill>
        <p:spPr bwMode="auto">
          <a:xfrm>
            <a:off x="0" y="4742476"/>
            <a:ext cx="4828445" cy="46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ableau des réponses au formulaire Forms. Titre de la question : Quelles horaires de travail te semblent acceptables pour un interne ?. Nombre de réponses : 45 réponses.">
            <a:extLst>
              <a:ext uri="{FF2B5EF4-FFF2-40B4-BE49-F238E27FC236}">
                <a16:creationId xmlns:a16="http://schemas.microsoft.com/office/drawing/2014/main" id="{A5B1CD13-6650-0B8A-AD8B-7F2D3D3EB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2" t="28702" r="14704" b="37520"/>
          <a:stretch>
            <a:fillRect/>
          </a:stretch>
        </p:blipFill>
        <p:spPr bwMode="auto">
          <a:xfrm>
            <a:off x="4588333" y="7914726"/>
            <a:ext cx="3789813" cy="234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D10A7E-77B5-FFC0-4A26-EE46EF0239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6201" t="26959" b="38496"/>
          <a:stretch>
            <a:fillRect/>
          </a:stretch>
        </p:blipFill>
        <p:spPr>
          <a:xfrm>
            <a:off x="16278232" y="7518195"/>
            <a:ext cx="1752600" cy="22099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C55F077-DCE0-3D51-82FC-7537376C5E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256" t="30043" r="35999" b="1"/>
          <a:stretch>
            <a:fillRect/>
          </a:stretch>
        </p:blipFill>
        <p:spPr>
          <a:xfrm>
            <a:off x="10090342" y="4929484"/>
            <a:ext cx="5276377" cy="479869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88E9D5F-6A2D-0FE8-E952-BC8C2CB711D0}"/>
              </a:ext>
            </a:extLst>
          </p:cNvPr>
          <p:cNvSpPr txBox="1"/>
          <p:nvPr/>
        </p:nvSpPr>
        <p:spPr>
          <a:xfrm>
            <a:off x="14350377" y="9760099"/>
            <a:ext cx="405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L. Grange et al. </a:t>
            </a:r>
            <a:r>
              <a:rPr lang="fr-FR" dirty="0" err="1"/>
              <a:t>Rev</a:t>
            </a:r>
            <a:r>
              <a:rPr lang="fr-FR" dirty="0"/>
              <a:t> Med Interne (2024)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4E53B8C-C2C1-53C6-2C79-0D9A44C4275C}"/>
              </a:ext>
            </a:extLst>
          </p:cNvPr>
          <p:cNvSpPr txBox="1"/>
          <p:nvPr/>
        </p:nvSpPr>
        <p:spPr>
          <a:xfrm>
            <a:off x="10439400" y="4244710"/>
            <a:ext cx="11052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Quantité estimée du temps de travail</a:t>
            </a:r>
          </a:p>
        </p:txBody>
      </p:sp>
    </p:spTree>
    <p:extLst>
      <p:ext uri="{BB962C8B-B14F-4D97-AF65-F5344CB8AC3E}">
        <p14:creationId xmlns:p14="http://schemas.microsoft.com/office/powerpoint/2010/main" val="411565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45786-32FF-B0FE-F851-939881C71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869643-A0C1-63E9-5A4B-500D9C10A4D9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BC26A03-7B3E-ACF7-30D1-91AAF0D55ABD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A72E962-B749-2AF5-EA2D-CE79B05394CF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FE72A41-5295-CBCC-781F-3ED1CC7166F4}"/>
              </a:ext>
            </a:extLst>
          </p:cNvPr>
          <p:cNvSpPr txBox="1"/>
          <p:nvPr/>
        </p:nvSpPr>
        <p:spPr>
          <a:xfrm>
            <a:off x="453346" y="0"/>
            <a:ext cx="158496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Attentes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réalités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sur la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qualité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vie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A46D8C-314D-BEB2-ABC4-AAC0E60BFA94}"/>
              </a:ext>
            </a:extLst>
          </p:cNvPr>
          <p:cNvSpPr txBox="1"/>
          <p:nvPr/>
        </p:nvSpPr>
        <p:spPr>
          <a:xfrm>
            <a:off x="453346" y="3314700"/>
            <a:ext cx="6709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Quelle qualité de vie espérais-tu pendant ton internat ?</a:t>
            </a:r>
          </a:p>
        </p:txBody>
      </p:sp>
      <p:pic>
        <p:nvPicPr>
          <p:cNvPr id="16386" name="Picture 2" descr="Tableau des réponses au formulaire Forms. Titre de la question : Quelle qualité de vie espérais-tu pendant ton internat ?. Nombre de réponses : 45 réponses.">
            <a:extLst>
              <a:ext uri="{FF2B5EF4-FFF2-40B4-BE49-F238E27FC236}">
                <a16:creationId xmlns:a16="http://schemas.microsoft.com/office/drawing/2014/main" id="{DB75B2B5-46CA-EB64-60E5-3CBAFABFB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28446" r="53750" b="9388"/>
          <a:stretch>
            <a:fillRect/>
          </a:stretch>
        </p:blipFill>
        <p:spPr bwMode="auto">
          <a:xfrm>
            <a:off x="914400" y="4154489"/>
            <a:ext cx="4876800" cy="47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ableau des réponses au formulaire Forms. Titre de la question : Quelle qualité de vie espérais-tu pendant ton internat ?. Nombre de réponses : 45 réponses.">
            <a:extLst>
              <a:ext uri="{FF2B5EF4-FFF2-40B4-BE49-F238E27FC236}">
                <a16:creationId xmlns:a16="http://schemas.microsoft.com/office/drawing/2014/main" id="{B6493456-2A01-8080-3DC3-B60B99DE2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4" t="27728" r="24999" b="41775"/>
          <a:stretch>
            <a:fillRect/>
          </a:stretch>
        </p:blipFill>
        <p:spPr bwMode="auto">
          <a:xfrm>
            <a:off x="5410200" y="7773444"/>
            <a:ext cx="2362200" cy="23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Tableau des réponses au formulaire Forms. Titre de la question : Aujourd’hui, quelle est ta qualité de vie réelle ?&#10;&#10;. Nombre de réponses : 45 réponses.">
            <a:extLst>
              <a:ext uri="{FF2B5EF4-FFF2-40B4-BE49-F238E27FC236}">
                <a16:creationId xmlns:a16="http://schemas.microsoft.com/office/drawing/2014/main" id="{80E8BFEA-5839-34B9-883E-87ADF5D72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8445" r="54166" b="9387"/>
          <a:stretch>
            <a:fillRect/>
          </a:stretch>
        </p:blipFill>
        <p:spPr bwMode="auto">
          <a:xfrm>
            <a:off x="11236571" y="4145697"/>
            <a:ext cx="4876800" cy="47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ableau des réponses au formulaire Forms. Titre de la question : Quelle qualité de vie espérais-tu pendant ton internat ?. Nombre de réponses : 45 réponses.">
            <a:extLst>
              <a:ext uri="{FF2B5EF4-FFF2-40B4-BE49-F238E27FC236}">
                <a16:creationId xmlns:a16="http://schemas.microsoft.com/office/drawing/2014/main" id="{30CC44EB-A8D4-B6E8-15C5-B0ED9729E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4" t="27728" r="24999" b="41775"/>
          <a:stretch>
            <a:fillRect/>
          </a:stretch>
        </p:blipFill>
        <p:spPr bwMode="auto">
          <a:xfrm>
            <a:off x="15925800" y="7773444"/>
            <a:ext cx="2362200" cy="23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BBA9F0F-1AB9-69A2-904F-346CAA5D1A73}"/>
              </a:ext>
            </a:extLst>
          </p:cNvPr>
          <p:cNvSpPr txBox="1"/>
          <p:nvPr/>
        </p:nvSpPr>
        <p:spPr>
          <a:xfrm>
            <a:off x="10320244" y="3314699"/>
            <a:ext cx="6709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Aujourd’hui, quelle est ta qualité de vie réelle ?</a:t>
            </a:r>
          </a:p>
          <a:p>
            <a:endParaRPr lang="fr-FR" sz="2400" b="1" i="0" u="none" strike="noStrike" dirty="0">
              <a:solidFill>
                <a:srgbClr val="202124"/>
              </a:solidFill>
              <a:effectLst/>
              <a:latin typeface="Robo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8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3B474-138B-8F3D-4B0E-74DCCFF2E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B924DB2-223D-A5D5-F8FE-683C18C6D8F8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1F50ED8D-F707-1E80-90EF-182781F8D8C1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D386D11-33D5-DF5F-5755-E212CA9CAEEA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73030F1-215D-F88C-80B3-158012191E7E}"/>
              </a:ext>
            </a:extLst>
          </p:cNvPr>
          <p:cNvSpPr txBox="1"/>
          <p:nvPr/>
        </p:nvSpPr>
        <p:spPr>
          <a:xfrm>
            <a:off x="453346" y="0"/>
            <a:ext cx="158496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Attentes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réalités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sur la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qualité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vie</a:t>
            </a:r>
          </a:p>
        </p:txBody>
      </p:sp>
      <p:pic>
        <p:nvPicPr>
          <p:cNvPr id="20484" name="Picture 4" descr="Tableau des réponses au formulaire Forms. Titre de la question : Que penses-tu de la rémunération actuelle des internes en médecine interne ?&#10;&#10;. Nombre de réponses : 45 réponses.">
            <a:extLst>
              <a:ext uri="{FF2B5EF4-FFF2-40B4-BE49-F238E27FC236}">
                <a16:creationId xmlns:a16="http://schemas.microsoft.com/office/drawing/2014/main" id="{36E42A2F-928D-4218-14C2-C7D004624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28446" r="7083" b="34145"/>
          <a:stretch>
            <a:fillRect/>
          </a:stretch>
        </p:blipFill>
        <p:spPr bwMode="auto">
          <a:xfrm>
            <a:off x="228600" y="7271787"/>
            <a:ext cx="5562600" cy="287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7763E2A-1FEF-870B-62C9-40AF1FFD1EB2}"/>
              </a:ext>
            </a:extLst>
          </p:cNvPr>
          <p:cNvSpPr txBox="1"/>
          <p:nvPr/>
        </p:nvSpPr>
        <p:spPr>
          <a:xfrm>
            <a:off x="453346" y="2552700"/>
            <a:ext cx="67094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Que penses-tu de la rémunération actuelle des internes en médecine interne ?</a:t>
            </a:r>
          </a:p>
          <a:p>
            <a:endParaRPr lang="fr-FR" sz="2400" b="1" i="0" u="none" strike="noStrike" dirty="0">
              <a:solidFill>
                <a:srgbClr val="202124"/>
              </a:solidFill>
              <a:effectLst/>
              <a:latin typeface="Roboto" panose="020F0502020204030204" pitchFamily="34" charset="0"/>
            </a:endParaRPr>
          </a:p>
        </p:txBody>
      </p:sp>
      <p:pic>
        <p:nvPicPr>
          <p:cNvPr id="20482" name="Picture 2" descr="Tableau des réponses au formulaire Forms. Titre de la question : Que penses-tu de la rémunération actuelle des internes en médecine interne ?&#10;&#10;. Nombre de réponses : 45 réponses.">
            <a:extLst>
              <a:ext uri="{FF2B5EF4-FFF2-40B4-BE49-F238E27FC236}">
                <a16:creationId xmlns:a16="http://schemas.microsoft.com/office/drawing/2014/main" id="{39E2D321-12DF-0DC5-A88E-7C24DD44E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29214" r="54167" b="10378"/>
          <a:stretch>
            <a:fillRect/>
          </a:stretch>
        </p:blipFill>
        <p:spPr bwMode="auto">
          <a:xfrm>
            <a:off x="3352800" y="3491105"/>
            <a:ext cx="4077242" cy="40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ableau des réponses au formulaire Forms. Titre de la question : À âge équivalent et niveau d’étude similaire, considères-tu ta situation actuelle (rémunération, qualité de vie, reconnaissance) comme satisfaisante par rapport à d'autres professions hors médecine ?. Nombre de réponses : 45 réponses.">
            <a:extLst>
              <a:ext uri="{FF2B5EF4-FFF2-40B4-BE49-F238E27FC236}">
                <a16:creationId xmlns:a16="http://schemas.microsoft.com/office/drawing/2014/main" id="{44381B99-6CF7-FCE8-D90C-5E01A9389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t="30321" b="13922"/>
          <a:stretch>
            <a:fillRect/>
          </a:stretch>
        </p:blipFill>
        <p:spPr bwMode="auto">
          <a:xfrm>
            <a:off x="7786367" y="6015978"/>
            <a:ext cx="10273033" cy="31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DCA18F0-BE5D-25AD-0A98-AF98A110A550}"/>
              </a:ext>
            </a:extLst>
          </p:cNvPr>
          <p:cNvSpPr txBox="1"/>
          <p:nvPr/>
        </p:nvSpPr>
        <p:spPr>
          <a:xfrm>
            <a:off x="8378146" y="4187654"/>
            <a:ext cx="9646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À âge équivalent et niveau d’étude similaire, considères-tu ta situation actuelle (rémunération, qualité de vie, reconnaissance) comme satisfaisante par rapport à d'autres professions hors médecine ?</a:t>
            </a:r>
            <a:endParaRPr lang="fr-FR" sz="3200" b="1" i="0" u="none" strike="noStrike" dirty="0">
              <a:solidFill>
                <a:srgbClr val="202124"/>
              </a:solidFill>
              <a:effectLst/>
              <a:latin typeface="Robo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0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1919A-5206-2AF9-9F58-9FCACA8EB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B70086-D159-2642-ABE4-19A87F73C69E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3AA77E6-3627-44D3-EA79-1783BFB79592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3C57C0E-155A-C97E-3B9E-FBF1D7163D5B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DE83503-4535-D3DB-5C71-E337B4F0D5A9}"/>
              </a:ext>
            </a:extLst>
          </p:cNvPr>
          <p:cNvSpPr txBox="1"/>
          <p:nvPr/>
        </p:nvSpPr>
        <p:spPr>
          <a:xfrm>
            <a:off x="453346" y="0"/>
            <a:ext cx="158496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Attentes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réalités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sur la charge de travail et la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qualité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vie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F123E942-A23F-C1C1-7F3A-CCEEA1BF990A}"/>
              </a:ext>
            </a:extLst>
          </p:cNvPr>
          <p:cNvSpPr txBox="1"/>
          <p:nvPr/>
        </p:nvSpPr>
        <p:spPr>
          <a:xfrm>
            <a:off x="1165967" y="2237970"/>
            <a:ext cx="13276136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 err="1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Synthèse</a:t>
            </a: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des questions ouvertes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58E408-E2AA-5DE8-C3D4-CB774C56C64C}"/>
              </a:ext>
            </a:extLst>
          </p:cNvPr>
          <p:cNvSpPr txBox="1"/>
          <p:nvPr/>
        </p:nvSpPr>
        <p:spPr>
          <a:xfrm>
            <a:off x="1024846" y="3150120"/>
            <a:ext cx="1665052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b="1" dirty="0">
                <a:solidFill>
                  <a:srgbClr val="C00000"/>
                </a:solidFill>
              </a:rPr>
              <a:t>Trop de charge administrative </a:t>
            </a:r>
            <a:r>
              <a:rPr lang="fr-FR" sz="3600" dirty="0"/>
              <a:t>et de glissement de tâches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Et donc aide sur les tâches administratives (récupération de CR, prise de RDV, …)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Se recentrer sur le patient et l’apprentissage au lit du patient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b="1" dirty="0">
                <a:solidFill>
                  <a:srgbClr val="C00000"/>
                </a:solidFill>
              </a:rPr>
              <a:t>Respect du temps de travail, </a:t>
            </a:r>
            <a:r>
              <a:rPr lang="fr-FR" sz="3600" dirty="0"/>
              <a:t> </a:t>
            </a:r>
            <a:r>
              <a:rPr lang="fr-FR" sz="3600" b="1" dirty="0"/>
              <a:t>1/2 journées de formation </a:t>
            </a:r>
            <a:r>
              <a:rPr lang="fr-FR" sz="3600" dirty="0"/>
              <a:t>et </a:t>
            </a:r>
            <a:r>
              <a:rPr lang="fr-FR" sz="3600" b="1" dirty="0"/>
              <a:t>récupérations d’astreinte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Décompte réel des heures réalisées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Gardes au SAU fatigantes et parfois nombreuses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Arrêt des journées de 24 heures (salle-garde / gardes de 24h)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/>
              <a:t>Réduire le nombre de patients/internes – </a:t>
            </a:r>
            <a:r>
              <a:rPr lang="fr-FR" sz="3600" dirty="0" err="1"/>
              <a:t>Turn</a:t>
            </a:r>
            <a:r>
              <a:rPr lang="fr-FR" sz="3600" dirty="0"/>
              <a:t> over des patients important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/>
              <a:t>Locaux plus adaptés (bureaux collectifs avec beaucoup de passage, interruption de tâche, matériel informatique désuet, …)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/>
              <a:t>Implication des séniors en salle pour aider dans les tâches quotidiennes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99699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F8C00-F6DC-0D28-BBB1-AB47C8961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10C37F-05BD-5EAC-2E6D-B2C4AD51BB6F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6E5AD615-A757-1B33-6F9E-CB12C1A7FD7A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2A009AD-DAF5-824B-43FB-1A5988D0AA47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C79137E0-FF3A-7F12-4838-09993EEAF491}"/>
              </a:ext>
            </a:extLst>
          </p:cNvPr>
          <p:cNvSpPr txBox="1"/>
          <p:nvPr/>
        </p:nvSpPr>
        <p:spPr>
          <a:xfrm>
            <a:off x="453346" y="0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Attente et réalités sur la spécialité</a:t>
            </a:r>
          </a:p>
        </p:txBody>
      </p:sp>
      <p:pic>
        <p:nvPicPr>
          <p:cNvPr id="27650" name="Picture 2" descr="Tableau des réponses au formulaire Forms. Titre de la question : Quel(s) critère(s) étais-tu prêt(e) à privilégier dans ton choix de spécialité ?&#10;(Tu peux cocher plusieurs réponses)&#10;. Nombre de réponses : 45 réponses.">
            <a:extLst>
              <a:ext uri="{FF2B5EF4-FFF2-40B4-BE49-F238E27FC236}">
                <a16:creationId xmlns:a16="http://schemas.microsoft.com/office/drawing/2014/main" id="{AC065DA9-C6B5-9F96-8973-9570C9528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1" b="9003"/>
          <a:stretch>
            <a:fillRect/>
          </a:stretch>
        </p:blipFill>
        <p:spPr bwMode="auto">
          <a:xfrm>
            <a:off x="0" y="4106601"/>
            <a:ext cx="18288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DBB1077-ED5B-8F26-9AC4-DEE6BDA010AF}"/>
              </a:ext>
            </a:extLst>
          </p:cNvPr>
          <p:cNvSpPr txBox="1"/>
          <p:nvPr/>
        </p:nvSpPr>
        <p:spPr>
          <a:xfrm>
            <a:off x="688539" y="3167729"/>
            <a:ext cx="1673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Quel(s) critère(s) étais-tu prêt(e) à privilégier dans ton choix de spécialité ?</a:t>
            </a:r>
          </a:p>
        </p:txBody>
      </p:sp>
    </p:spTree>
    <p:extLst>
      <p:ext uri="{BB962C8B-B14F-4D97-AF65-F5344CB8AC3E}">
        <p14:creationId xmlns:p14="http://schemas.microsoft.com/office/powerpoint/2010/main" val="420142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BA50B-3108-41A2-CA44-24FC479CF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E63C924-A490-AC16-3806-BE2D2D6FA8C5}"/>
              </a:ext>
            </a:extLst>
          </p:cNvPr>
          <p:cNvGrpSpPr/>
          <p:nvPr/>
        </p:nvGrpSpPr>
        <p:grpSpPr>
          <a:xfrm rot="-5400000">
            <a:off x="15105350" y="8225968"/>
            <a:ext cx="3205445" cy="3159855"/>
            <a:chOff x="0" y="0"/>
            <a:chExt cx="4273927" cy="421314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C009FC8-0D88-54F6-DF5C-87E7A2ED3697}"/>
                </a:ext>
              </a:extLst>
            </p:cNvPr>
            <p:cNvSpPr/>
            <p:nvPr/>
          </p:nvSpPr>
          <p:spPr>
            <a:xfrm>
              <a:off x="0" y="0"/>
              <a:ext cx="4273931" cy="4213098"/>
            </a:xfrm>
            <a:custGeom>
              <a:avLst/>
              <a:gdLst/>
              <a:ahLst/>
              <a:cxnLst/>
              <a:rect l="l" t="t" r="r" b="b"/>
              <a:pathLst>
                <a:path w="4273931" h="4213098">
                  <a:moveTo>
                    <a:pt x="2851277" y="0"/>
                  </a:moveTo>
                  <a:lnTo>
                    <a:pt x="2851277" y="4213098"/>
                  </a:lnTo>
                  <a:cubicBezTo>
                    <a:pt x="3637407" y="4213098"/>
                    <a:pt x="4273931" y="3270123"/>
                    <a:pt x="4273931" y="2106168"/>
                  </a:cubicBezTo>
                  <a:cubicBezTo>
                    <a:pt x="4273931" y="942975"/>
                    <a:pt x="3636645" y="0"/>
                    <a:pt x="2851277" y="0"/>
                  </a:cubicBezTo>
                  <a:close/>
                  <a:moveTo>
                    <a:pt x="0" y="0"/>
                  </a:moveTo>
                  <a:lnTo>
                    <a:pt x="2851277" y="0"/>
                  </a:lnTo>
                  <a:lnTo>
                    <a:pt x="2851277" y="4213098"/>
                  </a:lnTo>
                  <a:lnTo>
                    <a:pt x="0" y="4213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FF837B35-F7B9-AF88-2AA8-E4FC154AA18C}"/>
              </a:ext>
            </a:extLst>
          </p:cNvPr>
          <p:cNvSpPr/>
          <p:nvPr/>
        </p:nvSpPr>
        <p:spPr>
          <a:xfrm>
            <a:off x="15614256" y="295774"/>
            <a:ext cx="2398350" cy="2267530"/>
          </a:xfrm>
          <a:custGeom>
            <a:avLst/>
            <a:gdLst/>
            <a:ahLst/>
            <a:cxnLst/>
            <a:rect l="l" t="t" r="r" b="b"/>
            <a:pathLst>
              <a:path w="2398350" h="2267530">
                <a:moveTo>
                  <a:pt x="0" y="0"/>
                </a:moveTo>
                <a:lnTo>
                  <a:pt x="2398350" y="0"/>
                </a:lnTo>
                <a:lnTo>
                  <a:pt x="2398350" y="2267530"/>
                </a:lnTo>
                <a:lnTo>
                  <a:pt x="0" y="22675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" r="-4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EC178EC-32B3-24BB-A82C-3ADED9969416}"/>
              </a:ext>
            </a:extLst>
          </p:cNvPr>
          <p:cNvSpPr/>
          <p:nvPr/>
        </p:nvSpPr>
        <p:spPr>
          <a:xfrm flipV="1">
            <a:off x="16581098" y="0"/>
            <a:ext cx="1706902" cy="1706902"/>
          </a:xfrm>
          <a:custGeom>
            <a:avLst/>
            <a:gdLst/>
            <a:ahLst/>
            <a:cxnLst/>
            <a:rect l="l" t="t" r="r" b="b"/>
            <a:pathLst>
              <a:path w="1706902" h="1706902">
                <a:moveTo>
                  <a:pt x="0" y="1706902"/>
                </a:moveTo>
                <a:lnTo>
                  <a:pt x="1706902" y="1706902"/>
                </a:lnTo>
                <a:lnTo>
                  <a:pt x="1706902" y="0"/>
                </a:lnTo>
                <a:lnTo>
                  <a:pt x="0" y="0"/>
                </a:lnTo>
                <a:lnTo>
                  <a:pt x="0" y="17069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F22A468-681C-EF12-27AC-006637B2DB7F}"/>
              </a:ext>
            </a:extLst>
          </p:cNvPr>
          <p:cNvGrpSpPr/>
          <p:nvPr/>
        </p:nvGrpSpPr>
        <p:grpSpPr>
          <a:xfrm>
            <a:off x="371498" y="392497"/>
            <a:ext cx="1314405" cy="1314405"/>
            <a:chOff x="0" y="0"/>
            <a:chExt cx="1752540" cy="175254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A92BA04-5D85-6348-86DD-44DA843B76EF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C9807B2-D669-076F-EBD9-61BC940099E7}"/>
              </a:ext>
            </a:extLst>
          </p:cNvPr>
          <p:cNvSpPr txBox="1"/>
          <p:nvPr/>
        </p:nvSpPr>
        <p:spPr>
          <a:xfrm>
            <a:off x="2497264" y="355698"/>
            <a:ext cx="12310626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Introduction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DF668C1-61E8-63EA-2283-A808C22F6483}"/>
              </a:ext>
            </a:extLst>
          </p:cNvPr>
          <p:cNvSpPr txBox="1"/>
          <p:nvPr/>
        </p:nvSpPr>
        <p:spPr>
          <a:xfrm>
            <a:off x="2505932" y="1430733"/>
            <a:ext cx="13276136" cy="1464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 err="1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Pourquoi</a:t>
            </a: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800" b="1" dirty="0" err="1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est</a:t>
            </a: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-il important de </a:t>
            </a:r>
            <a:r>
              <a:rPr lang="en-US" sz="4800" b="1" dirty="0" err="1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connaître</a:t>
            </a: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les </a:t>
            </a:r>
            <a:r>
              <a:rPr lang="en-US" sz="4800" b="1" dirty="0" err="1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attentes</a:t>
            </a: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des jeunes </a:t>
            </a:r>
            <a:r>
              <a:rPr lang="en-US" sz="4800" b="1" dirty="0" err="1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internistes</a:t>
            </a: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FDBF5D-B01C-0250-3AA0-E5D9F2E3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9" y="3131168"/>
            <a:ext cx="7381220" cy="67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25653E4-B136-E79B-6ED6-EEFB4E4875AB}"/>
              </a:ext>
            </a:extLst>
          </p:cNvPr>
          <p:cNvSpPr txBox="1"/>
          <p:nvPr/>
        </p:nvSpPr>
        <p:spPr>
          <a:xfrm>
            <a:off x="0" y="9869690"/>
            <a:ext cx="401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Chevalier K et al.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med</a:t>
            </a:r>
            <a:r>
              <a:rPr lang="fr-FR" dirty="0"/>
              <a:t> Interne (2024)</a:t>
            </a:r>
          </a:p>
        </p:txBody>
      </p:sp>
      <p:pic>
        <p:nvPicPr>
          <p:cNvPr id="15" name="Picture 4" descr="Classement des spécialités 2025">
            <a:extLst>
              <a:ext uri="{FF2B5EF4-FFF2-40B4-BE49-F238E27FC236}">
                <a16:creationId xmlns:a16="http://schemas.microsoft.com/office/drawing/2014/main" id="{FA564749-E198-DDFD-A292-F6ED87E40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45225" b="1385"/>
          <a:stretch>
            <a:fillRect/>
          </a:stretch>
        </p:blipFill>
        <p:spPr bwMode="auto">
          <a:xfrm>
            <a:off x="7889098" y="2960843"/>
            <a:ext cx="7381220" cy="69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9965FA-2D6B-14F9-CB7C-8F1BA7527799}"/>
              </a:ext>
            </a:extLst>
          </p:cNvPr>
          <p:cNvSpPr/>
          <p:nvPr/>
        </p:nvSpPr>
        <p:spPr>
          <a:xfrm>
            <a:off x="7912544" y="5905500"/>
            <a:ext cx="669542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BF1F023-A958-91F7-8E1E-99983EBE7F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9855"/>
          <a:stretch>
            <a:fillRect/>
          </a:stretch>
        </p:blipFill>
        <p:spPr>
          <a:xfrm>
            <a:off x="14805034" y="2651260"/>
            <a:ext cx="3406766" cy="7620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72E392F-487C-CD3E-6482-7F0C6CF28E9D}"/>
              </a:ext>
            </a:extLst>
          </p:cNvPr>
          <p:cNvSpPr txBox="1"/>
          <p:nvPr/>
        </p:nvSpPr>
        <p:spPr>
          <a:xfrm>
            <a:off x="10915784" y="231451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032C8A"/>
                </a:solidFill>
              </a:rPr>
              <a:t>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16F8A55-6448-8710-18B4-64CF7386519D}"/>
              </a:ext>
            </a:extLst>
          </p:cNvPr>
          <p:cNvSpPr txBox="1"/>
          <p:nvPr/>
        </p:nvSpPr>
        <p:spPr>
          <a:xfrm>
            <a:off x="16147647" y="2000138"/>
            <a:ext cx="11208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032C8A"/>
                </a:solidFill>
              </a:rPr>
              <a:t>2025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2F7824-BC66-85E0-95E9-FABEB164BCA1}"/>
              </a:ext>
            </a:extLst>
          </p:cNvPr>
          <p:cNvSpPr txBox="1"/>
          <p:nvPr/>
        </p:nvSpPr>
        <p:spPr>
          <a:xfrm>
            <a:off x="9144000" y="9729661"/>
            <a:ext cx="506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EDN/ECOS 2024 : rang max 5654/7813</a:t>
            </a:r>
          </a:p>
        </p:txBody>
      </p:sp>
    </p:spTree>
    <p:extLst>
      <p:ext uri="{BB962C8B-B14F-4D97-AF65-F5344CB8AC3E}">
        <p14:creationId xmlns:p14="http://schemas.microsoft.com/office/powerpoint/2010/main" val="252287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70B76-AA7F-75B7-273F-528F28F31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352E34-1CD2-524B-650D-B8D5367D23D5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72FD027-16EC-8433-C980-B62999CF0189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39A0CB5-AAC8-7180-8495-730F2D9443ED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2B96492D-D5B2-7CB1-1E39-2D041674603A}"/>
              </a:ext>
            </a:extLst>
          </p:cNvPr>
          <p:cNvSpPr txBox="1"/>
          <p:nvPr/>
        </p:nvSpPr>
        <p:spPr>
          <a:xfrm>
            <a:off x="453346" y="0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Attente et réalités sur la spécialité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F563DD-B64A-FED4-1EB6-AAA791973E92}"/>
              </a:ext>
            </a:extLst>
          </p:cNvPr>
          <p:cNvSpPr txBox="1"/>
          <p:nvPr/>
        </p:nvSpPr>
        <p:spPr>
          <a:xfrm>
            <a:off x="1314872" y="1697440"/>
            <a:ext cx="16732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032C8A"/>
                </a:solidFill>
              </a:rPr>
              <a:t>L’interniste, une exception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6F5A28-7120-61A4-C364-4ED0F938E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221" y="6744133"/>
            <a:ext cx="9681229" cy="33231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51E9D0-D1CF-FC09-AF8D-FA8FAF879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85" y="2735382"/>
            <a:ext cx="8077200" cy="36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71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62A70-F632-4D8B-5905-E56B45B39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8D7A7E9-F57B-828D-ED6E-C83B17A7497D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78FA9DC-79A4-05A1-C3DD-790EDECBA7DC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7F97F3C-EAAC-3C98-EC25-EE13F9BBCC4D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07FF7EAA-A0B5-188E-CFD8-DEE4D6F4C46B}"/>
              </a:ext>
            </a:extLst>
          </p:cNvPr>
          <p:cNvSpPr txBox="1"/>
          <p:nvPr/>
        </p:nvSpPr>
        <p:spPr>
          <a:xfrm>
            <a:off x="453346" y="0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Attente et réalités sur la spécialité</a:t>
            </a:r>
          </a:p>
        </p:txBody>
      </p:sp>
      <p:pic>
        <p:nvPicPr>
          <p:cNvPr id="29698" name="Picture 2" descr="Tableau des réponses au formulaire Forms. Titre de la question : Avant l’internat, quelles limites imaginais-tu dans la prise en charge des patients ?&#10;. Nombre de réponses : 45 réponses.">
            <a:extLst>
              <a:ext uri="{FF2B5EF4-FFF2-40B4-BE49-F238E27FC236}">
                <a16:creationId xmlns:a16="http://schemas.microsoft.com/office/drawing/2014/main" id="{37AD5A09-D8A1-51E6-1F60-FE5B17799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4"/>
          <a:stretch>
            <a:fillRect/>
          </a:stretch>
        </p:blipFill>
        <p:spPr bwMode="auto">
          <a:xfrm>
            <a:off x="0" y="3341426"/>
            <a:ext cx="18288000" cy="67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3CB732D-4326-1744-40F6-6BEB88B15892}"/>
              </a:ext>
            </a:extLst>
          </p:cNvPr>
          <p:cNvSpPr txBox="1"/>
          <p:nvPr/>
        </p:nvSpPr>
        <p:spPr>
          <a:xfrm>
            <a:off x="777657" y="2594662"/>
            <a:ext cx="1673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Avant l’internat, quelles limites imaginais-tu dans la prise en charge des patients ?</a:t>
            </a:r>
          </a:p>
        </p:txBody>
      </p:sp>
    </p:spTree>
    <p:extLst>
      <p:ext uri="{BB962C8B-B14F-4D97-AF65-F5344CB8AC3E}">
        <p14:creationId xmlns:p14="http://schemas.microsoft.com/office/powerpoint/2010/main" val="371630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D2B07-C1B6-DADE-80D2-C84681C2F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F45E995-96F2-D4EC-8CA9-4EC315E8E913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1176E26-E0F9-E2A8-A6D2-0576FCAB6AAA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96211DC-6615-CD3B-9196-DF2A130D1474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E9714783-C95A-D27B-774C-576EC9CFA760}"/>
              </a:ext>
            </a:extLst>
          </p:cNvPr>
          <p:cNvSpPr txBox="1"/>
          <p:nvPr/>
        </p:nvSpPr>
        <p:spPr>
          <a:xfrm>
            <a:off x="453346" y="0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Attente et réalités sur la spécialité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F35C0E-0DE8-CCB6-B9AC-D512C176FA04}"/>
              </a:ext>
            </a:extLst>
          </p:cNvPr>
          <p:cNvSpPr txBox="1"/>
          <p:nvPr/>
        </p:nvSpPr>
        <p:spPr>
          <a:xfrm>
            <a:off x="777657" y="2594662"/>
            <a:ext cx="1673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Et finalement, à quelles difficultés es-tu réellement confronté(e) ?</a:t>
            </a:r>
          </a:p>
        </p:txBody>
      </p:sp>
      <p:pic>
        <p:nvPicPr>
          <p:cNvPr id="31746" name="Picture 2" descr="Tableau des réponses au formulaire Forms. Titre de la question : Et finalement, à quelles difficultés es-tu réellement confronté(e) ?&#10;. Nombre de réponses : 45 réponses.">
            <a:extLst>
              <a:ext uri="{FF2B5EF4-FFF2-40B4-BE49-F238E27FC236}">
                <a16:creationId xmlns:a16="http://schemas.microsoft.com/office/drawing/2014/main" id="{79208A91-C4FA-E8FB-FD20-38FC122A3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4"/>
          <a:stretch>
            <a:fillRect/>
          </a:stretch>
        </p:blipFill>
        <p:spPr bwMode="auto">
          <a:xfrm>
            <a:off x="0" y="3391587"/>
            <a:ext cx="18288000" cy="68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71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7103-D379-D6DF-3005-B4DDAE045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B03EA63-0D5E-9C53-B690-913F93F1ED57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E16DECA-69FA-DB92-6057-A2A6C6542D66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BA81F7B-5345-ECA1-F135-89742FE327F2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6979405-EC28-DBA5-11FE-86941D963C93}"/>
              </a:ext>
            </a:extLst>
          </p:cNvPr>
          <p:cNvSpPr txBox="1"/>
          <p:nvPr/>
        </p:nvSpPr>
        <p:spPr>
          <a:xfrm>
            <a:off x="453346" y="0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Attente et réalités sur la spécialité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3779AF-39B4-8B26-97A5-38C1F47166A2}"/>
              </a:ext>
            </a:extLst>
          </p:cNvPr>
          <p:cNvSpPr txBox="1"/>
          <p:nvPr/>
        </p:nvSpPr>
        <p:spPr>
          <a:xfrm>
            <a:off x="792073" y="3127181"/>
            <a:ext cx="50897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Avant l’internat, quelle répartition de pathologies pensais-tu avoir en médecine interne ?</a:t>
            </a:r>
          </a:p>
          <a:p>
            <a:endParaRPr lang="fr-FR" sz="2800" b="1" dirty="0"/>
          </a:p>
        </p:txBody>
      </p:sp>
      <p:pic>
        <p:nvPicPr>
          <p:cNvPr id="33794" name="Picture 2" descr="Tableau des réponses au formulaire Forms. Titre de la question : Avant l’internat, quelle répartition de pathologies pensais-tu avoir en médecine interne ?&#10;&#10;. Nombre de réponses : 45 réponses.">
            <a:extLst>
              <a:ext uri="{FF2B5EF4-FFF2-40B4-BE49-F238E27FC236}">
                <a16:creationId xmlns:a16="http://schemas.microsoft.com/office/drawing/2014/main" id="{7CA753C8-5180-A5DD-E7C8-702BCDBEC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8223" r="53750" b="10378"/>
          <a:stretch>
            <a:fillRect/>
          </a:stretch>
        </p:blipFill>
        <p:spPr bwMode="auto">
          <a:xfrm>
            <a:off x="777657" y="5185643"/>
            <a:ext cx="48006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Tableau des réponses au formulaire Forms. Titre de la question : Maintenant que tu es interne, quelle est la réalité de ce que tu  vis en stage ? . Nombre de réponses : 45 réponses.">
            <a:extLst>
              <a:ext uri="{FF2B5EF4-FFF2-40B4-BE49-F238E27FC236}">
                <a16:creationId xmlns:a16="http://schemas.microsoft.com/office/drawing/2014/main" id="{9DAC1E98-B589-C7F8-E92A-CE15BAC94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8446" r="53750" b="10156"/>
          <a:stretch>
            <a:fillRect/>
          </a:stretch>
        </p:blipFill>
        <p:spPr bwMode="auto">
          <a:xfrm>
            <a:off x="12620625" y="5063500"/>
            <a:ext cx="4800600" cy="47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184E798-2E44-0630-529B-42B55DDAD44E}"/>
              </a:ext>
            </a:extLst>
          </p:cNvPr>
          <p:cNvSpPr txBox="1"/>
          <p:nvPr/>
        </p:nvSpPr>
        <p:spPr>
          <a:xfrm>
            <a:off x="12476053" y="3338945"/>
            <a:ext cx="50897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Maintenant que tu es interne, quelle est la réalité de ce que tu  vis en stage ? </a:t>
            </a:r>
          </a:p>
          <a:p>
            <a:endParaRPr lang="fr-FR" sz="2800" b="1" dirty="0"/>
          </a:p>
        </p:txBody>
      </p:sp>
      <p:pic>
        <p:nvPicPr>
          <p:cNvPr id="33798" name="Picture 6" descr="Tableau des réponses au formulaire Forms. Titre de la question : Avant l’internat, quelle répartition de pathologies pensais-tu avoir en médecine interne ?&#10;&#10;. Nombre de réponses : 45 réponses.">
            <a:extLst>
              <a:ext uri="{FF2B5EF4-FFF2-40B4-BE49-F238E27FC236}">
                <a16:creationId xmlns:a16="http://schemas.microsoft.com/office/drawing/2014/main" id="{3D153D3E-0F28-53FB-4388-E06D46BFF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9" t="25218" r="4163" b="13383"/>
          <a:stretch>
            <a:fillRect/>
          </a:stretch>
        </p:blipFill>
        <p:spPr bwMode="auto">
          <a:xfrm>
            <a:off x="5881816" y="5143500"/>
            <a:ext cx="6248400" cy="47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84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A3486-FBF1-076E-65EA-890DC65BB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D666B0A-1CF3-40EC-AF1A-E8A6F28EFF80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A60CBF86-AFBD-8514-4C82-FDD79823EF95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50EB181-1C27-85F5-3AFC-0933B105CD40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4014FBD-080B-59D3-AB4A-E581BCE42F25}"/>
              </a:ext>
            </a:extLst>
          </p:cNvPr>
          <p:cNvSpPr txBox="1"/>
          <p:nvPr/>
        </p:nvSpPr>
        <p:spPr>
          <a:xfrm>
            <a:off x="453346" y="0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Attente et réalités sur la spécialité</a:t>
            </a:r>
          </a:p>
        </p:txBody>
      </p:sp>
      <p:pic>
        <p:nvPicPr>
          <p:cNvPr id="35842" name="Picture 2" descr="Tableau des réponses au formulaire Forms. Titre de la question : En es-tu satisfait(e) ? . Nombre de réponses : 45 réponses.">
            <a:extLst>
              <a:ext uri="{FF2B5EF4-FFF2-40B4-BE49-F238E27FC236}">
                <a16:creationId xmlns:a16="http://schemas.microsoft.com/office/drawing/2014/main" id="{30E26925-068B-B0C2-3F94-02F97C087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6"/>
          <a:stretch>
            <a:fillRect/>
          </a:stretch>
        </p:blipFill>
        <p:spPr bwMode="auto">
          <a:xfrm>
            <a:off x="6178" y="3644783"/>
            <a:ext cx="18288000" cy="66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3D2DAE7-02AB-F5EA-A3D3-7099EC403355}"/>
              </a:ext>
            </a:extLst>
          </p:cNvPr>
          <p:cNvSpPr txBox="1"/>
          <p:nvPr/>
        </p:nvSpPr>
        <p:spPr>
          <a:xfrm>
            <a:off x="777657" y="2594662"/>
            <a:ext cx="1673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En es-tu satisfait(e) ? </a:t>
            </a:r>
          </a:p>
        </p:txBody>
      </p:sp>
    </p:spTree>
    <p:extLst>
      <p:ext uri="{BB962C8B-B14F-4D97-AF65-F5344CB8AC3E}">
        <p14:creationId xmlns:p14="http://schemas.microsoft.com/office/powerpoint/2010/main" val="3390441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2848D-20DF-606A-B775-C5FFE244C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1F5F48D-E8B0-98D8-CFA7-FE74C3F99671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CA955C3-F57E-3245-9B0B-AF89A0D60E44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1BEEC6B-F7F8-DD5D-040D-19FCB95F3793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50F70F84-98D6-3A64-147B-DD888C61FD3C}"/>
              </a:ext>
            </a:extLst>
          </p:cNvPr>
          <p:cNvSpPr txBox="1"/>
          <p:nvPr/>
        </p:nvSpPr>
        <p:spPr>
          <a:xfrm>
            <a:off x="453346" y="0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Attente et réalités sur la spécialité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8D60ED-AF81-32D7-087C-DE245D109818}"/>
              </a:ext>
            </a:extLst>
          </p:cNvPr>
          <p:cNvSpPr txBox="1"/>
          <p:nvPr/>
        </p:nvSpPr>
        <p:spPr>
          <a:xfrm>
            <a:off x="777657" y="2594662"/>
            <a:ext cx="1673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Quels aspects te semblent les plus attractifs dans la médecine interne ?</a:t>
            </a:r>
          </a:p>
        </p:txBody>
      </p:sp>
      <p:pic>
        <p:nvPicPr>
          <p:cNvPr id="46082" name="Picture 2" descr="Tableau des réponses au formulaire Forms. Titre de la question : Quels aspects te semblent les plus attractifs dans la médecine interne ?&#10;. Nombre de réponses : 45 réponses.">
            <a:extLst>
              <a:ext uri="{FF2B5EF4-FFF2-40B4-BE49-F238E27FC236}">
                <a16:creationId xmlns:a16="http://schemas.microsoft.com/office/drawing/2014/main" id="{E55814F1-FC74-FC5B-1928-5164C894C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4"/>
          <a:stretch>
            <a:fillRect/>
          </a:stretch>
        </p:blipFill>
        <p:spPr bwMode="auto">
          <a:xfrm>
            <a:off x="0" y="3395051"/>
            <a:ext cx="18288000" cy="68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83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FC765-DEE3-35D9-D04C-E5B95CBEA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815BC4-93CF-CCCE-501E-EFB1AEFDAA50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DADB6747-0BE8-ABF0-B477-0D6449391A3A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500BA30-BD67-E424-D6D2-D7F9F88D4C40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290700A-02F1-5686-80A0-597D100E66BB}"/>
              </a:ext>
            </a:extLst>
          </p:cNvPr>
          <p:cNvSpPr txBox="1"/>
          <p:nvPr/>
        </p:nvSpPr>
        <p:spPr>
          <a:xfrm>
            <a:off x="453346" y="0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Attente et réalités sur la spécialité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87EEA4-8527-F996-11C6-3A48BA1521BD}"/>
              </a:ext>
            </a:extLst>
          </p:cNvPr>
          <p:cNvSpPr txBox="1"/>
          <p:nvPr/>
        </p:nvSpPr>
        <p:spPr>
          <a:xfrm>
            <a:off x="777657" y="2594662"/>
            <a:ext cx="1673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Quels aspects te semblent les moins attractifs dans la médecine interne ?</a:t>
            </a:r>
          </a:p>
        </p:txBody>
      </p:sp>
      <p:pic>
        <p:nvPicPr>
          <p:cNvPr id="48130" name="Picture 2" descr="Tableau des réponses au formulaire Forms. Titre de la question : Quels aspects te semblent les moins attractifs dans la médecine interne ?&#10;. Nombre de réponses : 45 réponses.">
            <a:extLst>
              <a:ext uri="{FF2B5EF4-FFF2-40B4-BE49-F238E27FC236}">
                <a16:creationId xmlns:a16="http://schemas.microsoft.com/office/drawing/2014/main" id="{F03969BF-1671-B267-AB9D-6541BBE03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4"/>
          <a:stretch>
            <a:fillRect/>
          </a:stretch>
        </p:blipFill>
        <p:spPr bwMode="auto">
          <a:xfrm>
            <a:off x="0" y="3453011"/>
            <a:ext cx="18288000" cy="68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07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22FFE-ADA5-E8E3-FBBC-6FDA4CB89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83E9187-A706-71F0-278B-754DCF320096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628C54FD-8142-2007-5293-EE4E51C87529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972C60D-0F31-CE1D-ABE5-5917E14ADA6E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3CC774B3-5064-E876-D161-7162356406BE}"/>
              </a:ext>
            </a:extLst>
          </p:cNvPr>
          <p:cNvSpPr txBox="1"/>
          <p:nvPr/>
        </p:nvSpPr>
        <p:spPr>
          <a:xfrm>
            <a:off x="453346" y="0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Attente et réalités sur la spécialité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FBC976-B7EA-E702-5283-EC0692F6B40C}"/>
              </a:ext>
            </a:extLst>
          </p:cNvPr>
          <p:cNvSpPr txBox="1"/>
          <p:nvPr/>
        </p:nvSpPr>
        <p:spPr>
          <a:xfrm>
            <a:off x="447885" y="2579714"/>
            <a:ext cx="48806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As-tu déjà envisagé de changer de spécialité ou de quitter la médecine en raison de l’internat ?</a:t>
            </a:r>
          </a:p>
          <a:p>
            <a:endParaRPr lang="fr-FR" sz="2800" b="1" dirty="0"/>
          </a:p>
        </p:txBody>
      </p:sp>
      <p:pic>
        <p:nvPicPr>
          <p:cNvPr id="43010" name="Picture 2" descr="Tableau des réponses au formulaire Forms. Titre de la question : As-tu déjà envisagé de changer de spécialité ou de quitter la médecine en raison de l’internat ?&#10;&#10;. Nombre de réponses : 45 réponses.">
            <a:extLst>
              <a:ext uri="{FF2B5EF4-FFF2-40B4-BE49-F238E27FC236}">
                <a16:creationId xmlns:a16="http://schemas.microsoft.com/office/drawing/2014/main" id="{CD80A63C-214A-0E97-EF91-C818B5B4A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9214" r="54167" b="9387"/>
          <a:stretch>
            <a:fillRect/>
          </a:stretch>
        </p:blipFill>
        <p:spPr bwMode="auto">
          <a:xfrm>
            <a:off x="16476" y="4806918"/>
            <a:ext cx="47244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ableau des réponses au formulaire Forms. Titre de la question : As-tu déjà envisagé de changer de spécialité ou de quitter la médecine en raison de l’internat ?&#10;&#10;. Nombre de réponses : 45 réponses.">
            <a:extLst>
              <a:ext uri="{FF2B5EF4-FFF2-40B4-BE49-F238E27FC236}">
                <a16:creationId xmlns:a16="http://schemas.microsoft.com/office/drawing/2014/main" id="{448AC6F7-A7E3-05D6-D9E3-60079500C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6" t="27331" r="12411" b="48528"/>
          <a:stretch>
            <a:fillRect/>
          </a:stretch>
        </p:blipFill>
        <p:spPr bwMode="auto">
          <a:xfrm>
            <a:off x="4872416" y="8115300"/>
            <a:ext cx="4724400" cy="18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5F6CB7-DBFC-2EE3-5525-0EB22233FFC6}"/>
              </a:ext>
            </a:extLst>
          </p:cNvPr>
          <p:cNvSpPr txBox="1"/>
          <p:nvPr/>
        </p:nvSpPr>
        <p:spPr>
          <a:xfrm>
            <a:off x="8272248" y="4763866"/>
            <a:ext cx="999927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8/24 (33%): Médecine anesthésie-réanimation</a:t>
            </a:r>
          </a:p>
          <a:p>
            <a:r>
              <a:rPr lang="fr-FR" sz="4000" dirty="0"/>
              <a:t>5/24 (21%) : Médecine générale </a:t>
            </a:r>
          </a:p>
          <a:p>
            <a:r>
              <a:rPr lang="fr-FR" sz="4000" dirty="0"/>
              <a:t>4/24 (17%) : Maladies infectieuses et tropicales</a:t>
            </a:r>
          </a:p>
          <a:p>
            <a:r>
              <a:rPr lang="fr-FR" sz="4000" dirty="0"/>
              <a:t>4/24 (17%) : Arrêt médecine</a:t>
            </a:r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204163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68EFD-CE1C-FD84-CDE5-B3EC668F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AE1297D-E192-1C53-1A94-E88399EEBA5B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5E9D2AE-78AB-7E71-A836-80FEDCE02455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3997B41-8750-26BD-040C-A5BBA15FEE58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87F73E8-999A-00D8-8194-04E2C4074282}"/>
              </a:ext>
            </a:extLst>
          </p:cNvPr>
          <p:cNvSpPr txBox="1"/>
          <p:nvPr/>
        </p:nvSpPr>
        <p:spPr>
          <a:xfrm>
            <a:off x="453346" y="0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Attente et réalités sur la spécialité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8D2C42-312D-DAA6-F64F-4E0C3269858D}"/>
              </a:ext>
            </a:extLst>
          </p:cNvPr>
          <p:cNvSpPr txBox="1"/>
          <p:nvPr/>
        </p:nvSpPr>
        <p:spPr>
          <a:xfrm>
            <a:off x="777657" y="2594662"/>
            <a:ext cx="167326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Selon toi, quelle est la place actuelle de l’interniste dans le parcours de soins hospitalier ?</a:t>
            </a:r>
          </a:p>
          <a:p>
            <a:endParaRPr lang="fr-FR" sz="2800" b="1" dirty="0"/>
          </a:p>
        </p:txBody>
      </p:sp>
      <p:pic>
        <p:nvPicPr>
          <p:cNvPr id="37890" name="Picture 2" descr="Tableau des réponses au formulaire Forms. Titre de la question : Selon toi, quelle est la place actuelle de l’interniste dans le parcours de soins hospitalier ?&#10;&#10;. Nombre de réponses : 45 réponses.">
            <a:extLst>
              <a:ext uri="{FF2B5EF4-FFF2-40B4-BE49-F238E27FC236}">
                <a16:creationId xmlns:a16="http://schemas.microsoft.com/office/drawing/2014/main" id="{E5D31208-D00F-7EAA-1010-3B239B50B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4"/>
          <a:stretch>
            <a:fillRect/>
          </a:stretch>
        </p:blipFill>
        <p:spPr bwMode="auto">
          <a:xfrm>
            <a:off x="0" y="3372397"/>
            <a:ext cx="18288000" cy="69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075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60E12-AA0C-A877-98F7-E91009106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75997B8-AFDA-812D-F34A-CA8FED592D77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0365824-0A1C-4385-5670-A9343AD5347D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7600172-8BBF-9893-AD89-BC302A58012F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9ABCCAD-5F21-3FCF-9874-F6F18BA38549}"/>
              </a:ext>
            </a:extLst>
          </p:cNvPr>
          <p:cNvSpPr txBox="1"/>
          <p:nvPr/>
        </p:nvSpPr>
        <p:spPr>
          <a:xfrm>
            <a:off x="453346" y="0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Attente et réalités sur la spécialité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78C555-909A-1F5D-CA64-05B53B63B6F7}"/>
              </a:ext>
            </a:extLst>
          </p:cNvPr>
          <p:cNvSpPr txBox="1"/>
          <p:nvPr/>
        </p:nvSpPr>
        <p:spPr>
          <a:xfrm>
            <a:off x="777657" y="2182016"/>
            <a:ext cx="167326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Comment les autres spécialités perçoivent-elles, selon toi, le rôle de l’interniste ?</a:t>
            </a:r>
          </a:p>
          <a:p>
            <a:endParaRPr lang="fr-FR" sz="2800" b="1" dirty="0"/>
          </a:p>
          <a:p>
            <a:endParaRPr lang="fr-FR" sz="2800" b="1" dirty="0"/>
          </a:p>
        </p:txBody>
      </p:sp>
      <p:pic>
        <p:nvPicPr>
          <p:cNvPr id="39938" name="Picture 2" descr="Tableau des réponses au formulaire Forms. Titre de la question : Comment les autres spécialités perçoivent-elles, selon toi, le rôle de l’interniste ?&#10;&#10;. Nombre de réponses : 45 réponses.">
            <a:extLst>
              <a:ext uri="{FF2B5EF4-FFF2-40B4-BE49-F238E27FC236}">
                <a16:creationId xmlns:a16="http://schemas.microsoft.com/office/drawing/2014/main" id="{558342AF-5FFC-1E67-4D04-9EEAEB2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29164" r="54167" b="8447"/>
          <a:stretch>
            <a:fillRect/>
          </a:stretch>
        </p:blipFill>
        <p:spPr bwMode="auto">
          <a:xfrm>
            <a:off x="2951376" y="3117882"/>
            <a:ext cx="5426770" cy="56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ableau des réponses au formulaire Forms. Titre de la question : Comment les autres spécialités perçoivent-elles, selon toi, le rôle de l’interniste ?&#10;&#10;. Nombre de réponses : 45 réponses.">
            <a:extLst>
              <a:ext uri="{FF2B5EF4-FFF2-40B4-BE49-F238E27FC236}">
                <a16:creationId xmlns:a16="http://schemas.microsoft.com/office/drawing/2014/main" id="{72BA3633-CE1B-AE01-D7E4-3867F7802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6" t="25587" r="4999" b="37077"/>
          <a:stretch>
            <a:fillRect/>
          </a:stretch>
        </p:blipFill>
        <p:spPr bwMode="auto">
          <a:xfrm>
            <a:off x="8929527" y="4641031"/>
            <a:ext cx="6189494" cy="287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3055374" y="1256895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flipH="1">
            <a:off x="14350864" y="6359746"/>
            <a:ext cx="3927611" cy="3927611"/>
          </a:xfrm>
          <a:custGeom>
            <a:avLst/>
            <a:gdLst/>
            <a:ahLst/>
            <a:cxnLst/>
            <a:rect l="l" t="t" r="r" b="b"/>
            <a:pathLst>
              <a:path w="3927611" h="3927611">
                <a:moveTo>
                  <a:pt x="3927611" y="0"/>
                </a:moveTo>
                <a:lnTo>
                  <a:pt x="0" y="0"/>
                </a:lnTo>
                <a:lnTo>
                  <a:pt x="0" y="3927611"/>
                </a:lnTo>
                <a:lnTo>
                  <a:pt x="3927611" y="3927611"/>
                </a:lnTo>
                <a:lnTo>
                  <a:pt x="39276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5400000">
            <a:off x="13298587" y="2706340"/>
            <a:ext cx="7695753" cy="2283073"/>
          </a:xfrm>
          <a:custGeom>
            <a:avLst/>
            <a:gdLst/>
            <a:ahLst/>
            <a:cxnLst/>
            <a:rect l="l" t="t" r="r" b="b"/>
            <a:pathLst>
              <a:path w="7695753" h="2283073">
                <a:moveTo>
                  <a:pt x="0" y="0"/>
                </a:moveTo>
                <a:lnTo>
                  <a:pt x="7695753" y="0"/>
                </a:lnTo>
                <a:lnTo>
                  <a:pt x="7695753" y="2283073"/>
                </a:lnTo>
                <a:lnTo>
                  <a:pt x="0" y="22830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61" b="-61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4690522" y="810929"/>
            <a:ext cx="1314405" cy="1314405"/>
            <a:chOff x="0" y="0"/>
            <a:chExt cx="1752540" cy="17525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0600" y="1000125"/>
            <a:ext cx="1095320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Méthodologie</a:t>
            </a:r>
            <a:endParaRPr lang="en-US" sz="7200" b="1" spc="-359" dirty="0">
              <a:solidFill>
                <a:srgbClr val="052C8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DE58FAA-AA8F-6AF0-07FB-A9D6EA67BCFF}"/>
              </a:ext>
            </a:extLst>
          </p:cNvPr>
          <p:cNvSpPr txBox="1"/>
          <p:nvPr/>
        </p:nvSpPr>
        <p:spPr>
          <a:xfrm>
            <a:off x="990601" y="2693714"/>
            <a:ext cx="1226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sz="3600" b="1" dirty="0">
                <a:solidFill>
                  <a:srgbClr val="032C8A"/>
                </a:solidFill>
              </a:rPr>
              <a:t>Diffusion d’un questionnaire en ligne (google </a:t>
            </a:r>
            <a:r>
              <a:rPr lang="fr-FR" sz="3600" b="1" dirty="0" err="1">
                <a:solidFill>
                  <a:srgbClr val="032C8A"/>
                </a:solidFill>
              </a:rPr>
              <a:t>form</a:t>
            </a:r>
            <a:r>
              <a:rPr lang="fr-FR" sz="3600" b="1" dirty="0">
                <a:solidFill>
                  <a:srgbClr val="032C8A"/>
                </a:solidFill>
              </a:rPr>
              <a:t>) via les réseaux de l’AJI (newsletter, Facebook, Instagram, </a:t>
            </a:r>
            <a:r>
              <a:rPr lang="fr-FR" sz="3600" b="1" dirty="0" err="1">
                <a:solidFill>
                  <a:srgbClr val="032C8A"/>
                </a:solidFill>
              </a:rPr>
              <a:t>Linkedin</a:t>
            </a:r>
            <a:r>
              <a:rPr lang="fr-FR" sz="3600" b="1" dirty="0">
                <a:solidFill>
                  <a:srgbClr val="032C8A"/>
                </a:solidFill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Limité aux internes actuellement en exercice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Questions fermées et ouvertes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/>
              <a:t>Expression des réponses en nombre, pourcentage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/>
              <a:t>Synthèse des réponses ouvertes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r>
              <a:rPr lang="fr-FR" sz="3600" b="1" dirty="0">
                <a:solidFill>
                  <a:srgbClr val="032C8A"/>
                </a:solidFill>
              </a:rPr>
              <a:t>2) Questionnement des néo-internes sur leurs attentes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Synthèse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r>
              <a:rPr lang="fr-FR" sz="3600" b="1" dirty="0">
                <a:solidFill>
                  <a:srgbClr val="032C8A"/>
                </a:solidFill>
              </a:rPr>
              <a:t>3) Synthèse des précédents questionnaires et études de l’AJI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B6BE5-5D0A-5E90-BD77-9D3577A0D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FF3B0E-8402-B891-53A9-A09B522A320B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F501367-6BB3-9C9A-3E7E-2809310B5BCD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D4A71DD-1D66-BA59-A0CC-9F092B92AB0D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1AD92661-4208-7924-6BD4-0B8D93202B27}"/>
              </a:ext>
            </a:extLst>
          </p:cNvPr>
          <p:cNvSpPr txBox="1"/>
          <p:nvPr/>
        </p:nvSpPr>
        <p:spPr>
          <a:xfrm>
            <a:off x="453346" y="0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Attente et réalités sur la spécialité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E05836C-EE55-94D9-9883-41DC608245B2}"/>
              </a:ext>
            </a:extLst>
          </p:cNvPr>
          <p:cNvSpPr txBox="1"/>
          <p:nvPr/>
        </p:nvSpPr>
        <p:spPr>
          <a:xfrm>
            <a:off x="1130798" y="1114886"/>
            <a:ext cx="13276136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 err="1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Synthèse</a:t>
            </a: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des questions ouvertes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B823F2-B709-2C7E-8AD0-EF5C7C383E2D}"/>
              </a:ext>
            </a:extLst>
          </p:cNvPr>
          <p:cNvSpPr txBox="1"/>
          <p:nvPr/>
        </p:nvSpPr>
        <p:spPr>
          <a:xfrm>
            <a:off x="612634" y="2247900"/>
            <a:ext cx="1665052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b="1" dirty="0">
                <a:solidFill>
                  <a:srgbClr val="032C8A"/>
                </a:solidFill>
              </a:rPr>
              <a:t>Patients pris en charge</a:t>
            </a:r>
            <a:endParaRPr lang="fr-FR" sz="3600" dirty="0">
              <a:solidFill>
                <a:srgbClr val="032C8A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b="1" dirty="0">
                <a:solidFill>
                  <a:srgbClr val="C00000"/>
                </a:solidFill>
              </a:rPr>
              <a:t>Beaucoup de problématiques sociales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Patients polypathologiques, parfois graves, avec grosse charge de travail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Difficultés à se former aux maladies rares immunologiques car accès limité à l’ambulatoire/hôpitaux de semaines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>
                <a:sym typeface="Wingdings" pitchFamily="2" charset="2"/>
              </a:rPr>
              <a:t> Dualité marquée entre activité non programmée - patients « polyvalents » et programmée – patients « immunologiques »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>
                <a:sym typeface="Wingdings" pitchFamily="2" charset="2"/>
              </a:rPr>
              <a:t> Beaucoup d’activité non programmée – peu d’activité non programmée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b="1" dirty="0">
                <a:solidFill>
                  <a:srgbClr val="032C8A"/>
                </a:solidFill>
              </a:rPr>
              <a:t>Place de l’interniste dans le système de soin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b="1" dirty="0"/>
              <a:t>Service souvent considéré comme « par défaut » ou « à défaut »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b="1" dirty="0"/>
              <a:t>Rééquilibrer les patients « lourds » avec les autres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b="1" dirty="0"/>
              <a:t>Mauvaise connaissance des rôles de l’interniste par les autres spécialistes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Nécessité d’ouvrir vers l’ambulatoire pour un meilleur relai ville-hôpital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02893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792D1-EBDA-74CA-3E5B-2F15DCB0C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10B669-EBB2-1FE4-FC31-77C64DD4B323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70EAF56-A5EE-B72F-8832-F172E34CF05C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0E0DB16-E449-D200-7435-3F055FE0D838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D0DE4591-DF3E-8D9A-696B-4B3FE302C2B3}"/>
              </a:ext>
            </a:extLst>
          </p:cNvPr>
          <p:cNvSpPr txBox="1"/>
          <p:nvPr/>
        </p:nvSpPr>
        <p:spPr>
          <a:xfrm>
            <a:off x="453346" y="0"/>
            <a:ext cx="158496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Synthèse et propositions</a:t>
            </a:r>
          </a:p>
          <a:p>
            <a:endParaRPr lang="fr-FR" sz="7200" b="1" dirty="0">
              <a:solidFill>
                <a:srgbClr val="032C8A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6CB4D3-3DFA-6851-14FB-E02F007C9596}"/>
              </a:ext>
            </a:extLst>
          </p:cNvPr>
          <p:cNvSpPr txBox="1"/>
          <p:nvPr/>
        </p:nvSpPr>
        <p:spPr>
          <a:xfrm>
            <a:off x="209550" y="1107995"/>
            <a:ext cx="1807845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sz="3600" b="1" dirty="0">
                <a:solidFill>
                  <a:srgbClr val="032C8A"/>
                </a:solidFill>
              </a:rPr>
              <a:t>Attentes et réalités sur la 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b="1" dirty="0"/>
              <a:t>Formation théorique : </a:t>
            </a:r>
            <a:r>
              <a:rPr lang="fr-FR" sz="3600" dirty="0"/>
              <a:t>Améliorer l’accès à une formation théorique avec 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/>
              <a:t>Plus de cours nationaux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/>
              <a:t>Mutualisation des ressources pédagogiques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/>
              <a:t>Accès à des ressources en ligne (</a:t>
            </a:r>
            <a:r>
              <a:rPr lang="fr-FR" sz="3600" dirty="0" err="1"/>
              <a:t>UpToDate</a:t>
            </a:r>
            <a:r>
              <a:rPr lang="fr-FR" sz="3600" dirty="0"/>
              <a:t>, Traité de médecine, revues médicales, …)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/>
              <a:t>Mise en ligne des vidéos (cours nationaux, présentations intéressantes des congrès) et mise à jour des supports de cours en suivant le programme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/>
              <a:t>Mise à disposition de supports écrits/bibliographie à jour (projet de l’AJI, à faire avec le CEMI/SNFMI ?)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fr-FR" sz="3600" dirty="0"/>
              <a:t>Fiches « supports » (ex : fiche du SPILF)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b="1" dirty="0"/>
              <a:t>Formation pratique : </a:t>
            </a:r>
            <a:r>
              <a:rPr lang="fr-FR" sz="3600" dirty="0"/>
              <a:t>Améliorer l’accès 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/>
              <a:t>Aux plateformes de simulation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/>
              <a:t>Dédiés du temps d’enseignement « pratique »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/>
              <a:t>Formation à l’échographie clinique / capillaroscopie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fr-FR" sz="3600" dirty="0"/>
              <a:t>--&gt; Mise en place « d’options » auxquelles candidater pour les internes ?</a:t>
            </a:r>
          </a:p>
        </p:txBody>
      </p:sp>
    </p:spTree>
    <p:extLst>
      <p:ext uri="{BB962C8B-B14F-4D97-AF65-F5344CB8AC3E}">
        <p14:creationId xmlns:p14="http://schemas.microsoft.com/office/powerpoint/2010/main" val="1611970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8DFE0-0C9D-76CF-818B-A2D261A09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5EE4FB3-D290-B69D-1E86-A32DD5A177C1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21432F8-6E4B-3659-3A80-D014CB125FEC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A818118-51D5-90B5-08FC-3F0E0B4C4F1D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AB6F072-4834-FAC5-1F91-FF78BC5C7C06}"/>
              </a:ext>
            </a:extLst>
          </p:cNvPr>
          <p:cNvSpPr txBox="1"/>
          <p:nvPr/>
        </p:nvSpPr>
        <p:spPr>
          <a:xfrm>
            <a:off x="453346" y="0"/>
            <a:ext cx="158496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Synthèse et propositions</a:t>
            </a:r>
          </a:p>
          <a:p>
            <a:endParaRPr lang="fr-FR" sz="7200" b="1" dirty="0">
              <a:solidFill>
                <a:srgbClr val="032C8A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351303-F0A9-8945-3ADF-5238F1CA0846}"/>
              </a:ext>
            </a:extLst>
          </p:cNvPr>
          <p:cNvSpPr txBox="1"/>
          <p:nvPr/>
        </p:nvSpPr>
        <p:spPr>
          <a:xfrm>
            <a:off x="209550" y="1475049"/>
            <a:ext cx="166505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32C8A"/>
                </a:solidFill>
              </a:rPr>
              <a:t>2) Attentes et réalités sur la charge de travail et qualité de vie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600" dirty="0"/>
              <a:t>Respect des ½ journées de formation et de la durée de temps de travail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600" dirty="0"/>
              <a:t>Réfléchir à la problématique des gardes, notamment au SAU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600" dirty="0"/>
              <a:t>Diminuer +++ la part administrative (CR type, organisations différentes moins « interne-centré »)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fr-FR" sz="3600" dirty="0"/>
              <a:t>Améliorer l’ergonomie (bureautique, diminution interruption de tâches, …)</a:t>
            </a:r>
            <a:endParaRPr lang="fr-FR" sz="3600" b="1" dirty="0">
              <a:solidFill>
                <a:srgbClr val="032C8A"/>
              </a:solidFill>
            </a:endParaRPr>
          </a:p>
          <a:p>
            <a:endParaRPr lang="fr-FR" sz="3600" b="1" dirty="0">
              <a:solidFill>
                <a:srgbClr val="032C8A"/>
              </a:solidFill>
            </a:endParaRPr>
          </a:p>
          <a:p>
            <a:r>
              <a:rPr lang="fr-FR" sz="3600" b="1" dirty="0">
                <a:solidFill>
                  <a:srgbClr val="032C8A"/>
                </a:solidFill>
              </a:rPr>
              <a:t>3) Attente et réalités sur la spécialité elle-même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Problématique des patients « lourds » et « problématiques sociales » avec nécessité de revoir l’organisation notamment avec les autres spécialités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Renforcer le rôle central de l’interniste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Renforcer l’accès à des postes ambulatoires durant l’internat</a:t>
            </a:r>
          </a:p>
        </p:txBody>
      </p:sp>
    </p:spTree>
    <p:extLst>
      <p:ext uri="{BB962C8B-B14F-4D97-AF65-F5344CB8AC3E}">
        <p14:creationId xmlns:p14="http://schemas.microsoft.com/office/powerpoint/2010/main" val="2307555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53BC5-AC52-5C89-A307-FA6D96CDE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A8CEC21-6605-C0AA-FCBA-4E05C3441FE9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DF7829B-5A92-45E9-508B-77F365F4FFD7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68ADC51-7EA2-182A-63C6-71E64D432A88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B75F5C76-1865-10FB-EB93-8D3CBB4ABC5C}"/>
              </a:ext>
            </a:extLst>
          </p:cNvPr>
          <p:cNvSpPr txBox="1"/>
          <p:nvPr/>
        </p:nvSpPr>
        <p:spPr>
          <a:xfrm>
            <a:off x="453346" y="0"/>
            <a:ext cx="158496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7200" b="1" dirty="0">
                <a:solidFill>
                  <a:srgbClr val="032C8A"/>
                </a:solidFill>
              </a:rPr>
              <a:t>Synthèse et propositions</a:t>
            </a:r>
          </a:p>
          <a:p>
            <a:endParaRPr lang="fr-FR" sz="7200" b="1" dirty="0">
              <a:solidFill>
                <a:srgbClr val="032C8A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D06F1F4-A6CC-5A19-CAF1-80100BEC6463}"/>
              </a:ext>
            </a:extLst>
          </p:cNvPr>
          <p:cNvSpPr txBox="1"/>
          <p:nvPr/>
        </p:nvSpPr>
        <p:spPr>
          <a:xfrm>
            <a:off x="209550" y="1475049"/>
            <a:ext cx="1665052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32C8A"/>
                </a:solidFill>
              </a:rPr>
              <a:t>4) Améliorer l’attractivité de la spécialité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b="1" dirty="0"/>
              <a:t>Continuer la communication</a:t>
            </a:r>
            <a:r>
              <a:rPr lang="fr-FR" sz="3600" dirty="0"/>
              <a:t> +++ notamment sur 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Ce qu’est la médecine interne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Possibilité d’exercice hors CH(U)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Le post-internat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Casser le côté élitiste de la spécialité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>
                <a:sym typeface="Wingdings" pitchFamily="2" charset="2"/>
              </a:rPr>
              <a:t> Webinaire national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600" dirty="0">
                <a:sym typeface="Wingdings" pitchFamily="2" charset="2"/>
              </a:rPr>
              <a:t> Lors des enseignements facultaires, pendant les stages, …</a:t>
            </a:r>
            <a:endParaRPr lang="fr-FR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/>
              <a:t>Poursuivre et renforcer l’enseignement de la </a:t>
            </a:r>
            <a:r>
              <a:rPr lang="fr-FR" sz="3600" b="1" dirty="0"/>
              <a:t>sémiologie</a:t>
            </a:r>
            <a:r>
              <a:rPr lang="fr-FR" sz="3600" dirty="0"/>
              <a:t> (facteur d’attractivité majeur)</a:t>
            </a:r>
          </a:p>
          <a:p>
            <a:endParaRPr lang="fr-FR" sz="3600" b="1" dirty="0">
              <a:solidFill>
                <a:srgbClr val="032C8A"/>
              </a:solidFill>
            </a:endParaRPr>
          </a:p>
          <a:p>
            <a:r>
              <a:rPr lang="fr-FR" sz="3600" b="1" dirty="0">
                <a:solidFill>
                  <a:srgbClr val="032C8A"/>
                </a:solidFill>
              </a:rPr>
              <a:t>Et tout ce qui améliorera/répondra aux attentes des internes se répercutera sur le choix des externes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150800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5697019" y="7696019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5697019" y="5114563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0"/>
                </a:moveTo>
                <a:lnTo>
                  <a:pt x="2590981" y="0"/>
                </a:lnTo>
                <a:lnTo>
                  <a:pt x="2590981" y="2590981"/>
                </a:lnTo>
                <a:lnTo>
                  <a:pt x="0" y="2590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55239" y="133350"/>
            <a:ext cx="3344174" cy="3161764"/>
          </a:xfrm>
          <a:custGeom>
            <a:avLst/>
            <a:gdLst/>
            <a:ahLst/>
            <a:cxnLst/>
            <a:rect l="l" t="t" r="r" b="b"/>
            <a:pathLst>
              <a:path w="3344174" h="3161764">
                <a:moveTo>
                  <a:pt x="0" y="0"/>
                </a:moveTo>
                <a:lnTo>
                  <a:pt x="3344174" y="0"/>
                </a:lnTo>
                <a:lnTo>
                  <a:pt x="3344174" y="3161764"/>
                </a:lnTo>
                <a:lnTo>
                  <a:pt x="0" y="31617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62" r="-26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3521854" y="3474464"/>
            <a:ext cx="1124429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Merci de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votre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attention</a:t>
            </a:r>
          </a:p>
        </p:txBody>
      </p:sp>
      <p:sp>
        <p:nvSpPr>
          <p:cNvPr id="6" name="Freeform 6"/>
          <p:cNvSpPr/>
          <p:nvPr/>
        </p:nvSpPr>
        <p:spPr>
          <a:xfrm flipV="1">
            <a:off x="16581098" y="0"/>
            <a:ext cx="1706902" cy="1706902"/>
          </a:xfrm>
          <a:custGeom>
            <a:avLst/>
            <a:gdLst/>
            <a:ahLst/>
            <a:cxnLst/>
            <a:rect l="l" t="t" r="r" b="b"/>
            <a:pathLst>
              <a:path w="1706902" h="1706902">
                <a:moveTo>
                  <a:pt x="0" y="1706902"/>
                </a:moveTo>
                <a:lnTo>
                  <a:pt x="1706902" y="1706902"/>
                </a:lnTo>
                <a:lnTo>
                  <a:pt x="1706902" y="0"/>
                </a:lnTo>
                <a:lnTo>
                  <a:pt x="0" y="0"/>
                </a:lnTo>
                <a:lnTo>
                  <a:pt x="0" y="170690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flipH="1">
            <a:off x="-9525" y="7746744"/>
            <a:ext cx="2575061" cy="2575061"/>
          </a:xfrm>
          <a:custGeom>
            <a:avLst/>
            <a:gdLst/>
            <a:ahLst/>
            <a:cxnLst/>
            <a:rect l="l" t="t" r="r" b="b"/>
            <a:pathLst>
              <a:path w="2575061" h="2575061">
                <a:moveTo>
                  <a:pt x="2575061" y="0"/>
                </a:moveTo>
                <a:lnTo>
                  <a:pt x="0" y="0"/>
                </a:lnTo>
                <a:lnTo>
                  <a:pt x="0" y="2575061"/>
                </a:lnTo>
                <a:lnTo>
                  <a:pt x="2575061" y="2575061"/>
                </a:lnTo>
                <a:lnTo>
                  <a:pt x="2575061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B39DA-DB17-0F24-3E4F-8EA3DB43A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DD3418A-397C-7D45-D2AC-4464FC2DEAB5}"/>
              </a:ext>
            </a:extLst>
          </p:cNvPr>
          <p:cNvSpPr/>
          <p:nvPr/>
        </p:nvSpPr>
        <p:spPr>
          <a:xfrm flipV="1">
            <a:off x="13055374" y="1256895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5B40964-F420-B9D7-268E-610195C5D05F}"/>
              </a:ext>
            </a:extLst>
          </p:cNvPr>
          <p:cNvSpPr/>
          <p:nvPr/>
        </p:nvSpPr>
        <p:spPr>
          <a:xfrm flipH="1">
            <a:off x="14350864" y="6359746"/>
            <a:ext cx="3927611" cy="3927611"/>
          </a:xfrm>
          <a:custGeom>
            <a:avLst/>
            <a:gdLst/>
            <a:ahLst/>
            <a:cxnLst/>
            <a:rect l="l" t="t" r="r" b="b"/>
            <a:pathLst>
              <a:path w="3927611" h="3927611">
                <a:moveTo>
                  <a:pt x="3927611" y="0"/>
                </a:moveTo>
                <a:lnTo>
                  <a:pt x="0" y="0"/>
                </a:lnTo>
                <a:lnTo>
                  <a:pt x="0" y="3927611"/>
                </a:lnTo>
                <a:lnTo>
                  <a:pt x="3927611" y="3927611"/>
                </a:lnTo>
                <a:lnTo>
                  <a:pt x="39276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157B619-9339-E815-CA77-3CCF10875C28}"/>
              </a:ext>
            </a:extLst>
          </p:cNvPr>
          <p:cNvSpPr/>
          <p:nvPr/>
        </p:nvSpPr>
        <p:spPr>
          <a:xfrm rot="-5400000">
            <a:off x="13298587" y="2706340"/>
            <a:ext cx="7695753" cy="2283073"/>
          </a:xfrm>
          <a:custGeom>
            <a:avLst/>
            <a:gdLst/>
            <a:ahLst/>
            <a:cxnLst/>
            <a:rect l="l" t="t" r="r" b="b"/>
            <a:pathLst>
              <a:path w="7695753" h="2283073">
                <a:moveTo>
                  <a:pt x="0" y="0"/>
                </a:moveTo>
                <a:lnTo>
                  <a:pt x="7695753" y="0"/>
                </a:lnTo>
                <a:lnTo>
                  <a:pt x="7695753" y="2283073"/>
                </a:lnTo>
                <a:lnTo>
                  <a:pt x="0" y="22830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61" b="-61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4340C9C-B27A-7143-A024-0635D3931ACA}"/>
              </a:ext>
            </a:extLst>
          </p:cNvPr>
          <p:cNvGrpSpPr/>
          <p:nvPr/>
        </p:nvGrpSpPr>
        <p:grpSpPr>
          <a:xfrm>
            <a:off x="14690522" y="81092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3ED013E-A90E-F4C9-7D6B-5DCFF7C5740A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65F8E1B9-6EF7-2BA2-816F-09D53C68FBEA}"/>
              </a:ext>
            </a:extLst>
          </p:cNvPr>
          <p:cNvSpPr txBox="1"/>
          <p:nvPr/>
        </p:nvSpPr>
        <p:spPr>
          <a:xfrm>
            <a:off x="990600" y="1000125"/>
            <a:ext cx="1095320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F46C2B3-62EC-04C2-9BE8-7487FABBE961}"/>
              </a:ext>
            </a:extLst>
          </p:cNvPr>
          <p:cNvSpPr txBox="1"/>
          <p:nvPr/>
        </p:nvSpPr>
        <p:spPr>
          <a:xfrm>
            <a:off x="990600" y="2693714"/>
            <a:ext cx="12572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sz="3600" b="1" dirty="0">
                <a:solidFill>
                  <a:srgbClr val="032C8A"/>
                </a:solidFill>
              </a:rPr>
              <a:t>Attentes et réalités sur la 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Formation théorique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600" dirty="0"/>
              <a:t>Formation pratique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FR" sz="3600" dirty="0"/>
          </a:p>
          <a:p>
            <a:r>
              <a:rPr lang="fr-FR" sz="3600" b="1" dirty="0">
                <a:solidFill>
                  <a:srgbClr val="032C8A"/>
                </a:solidFill>
              </a:rPr>
              <a:t>2) Attentes et réalités sur la charge de travail et qualité de vie</a:t>
            </a:r>
          </a:p>
          <a:p>
            <a:endParaRPr lang="fr-FR" sz="3600" b="1" dirty="0">
              <a:solidFill>
                <a:srgbClr val="032C8A"/>
              </a:solidFill>
            </a:endParaRPr>
          </a:p>
          <a:p>
            <a:r>
              <a:rPr lang="fr-FR" sz="3600" b="1" dirty="0">
                <a:solidFill>
                  <a:srgbClr val="032C8A"/>
                </a:solidFill>
              </a:rPr>
              <a:t>3) Attente et réalités sur la spécialité elle-même</a:t>
            </a:r>
          </a:p>
          <a:p>
            <a:endParaRPr lang="fr-FR" sz="3600" dirty="0"/>
          </a:p>
          <a:p>
            <a:r>
              <a:rPr lang="fr-FR" sz="3600" b="1" dirty="0">
                <a:solidFill>
                  <a:srgbClr val="032C8A"/>
                </a:solidFill>
              </a:rPr>
              <a:t>4) Synthèse et propositions</a:t>
            </a:r>
          </a:p>
        </p:txBody>
      </p:sp>
    </p:spTree>
    <p:extLst>
      <p:ext uri="{BB962C8B-B14F-4D97-AF65-F5344CB8AC3E}">
        <p14:creationId xmlns:p14="http://schemas.microsoft.com/office/powerpoint/2010/main" val="179321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CC6B0-848A-95E9-8338-5DB750894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DB1F48A-09A1-5E39-358B-95A732FBFF99}"/>
              </a:ext>
            </a:extLst>
          </p:cNvPr>
          <p:cNvSpPr/>
          <p:nvPr/>
        </p:nvSpPr>
        <p:spPr>
          <a:xfrm flipH="1">
            <a:off x="14350864" y="6359746"/>
            <a:ext cx="3927611" cy="3927611"/>
          </a:xfrm>
          <a:custGeom>
            <a:avLst/>
            <a:gdLst/>
            <a:ahLst/>
            <a:cxnLst/>
            <a:rect l="l" t="t" r="r" b="b"/>
            <a:pathLst>
              <a:path w="3927611" h="3927611">
                <a:moveTo>
                  <a:pt x="3927611" y="0"/>
                </a:moveTo>
                <a:lnTo>
                  <a:pt x="0" y="0"/>
                </a:lnTo>
                <a:lnTo>
                  <a:pt x="0" y="3927611"/>
                </a:lnTo>
                <a:lnTo>
                  <a:pt x="3927611" y="3927611"/>
                </a:lnTo>
                <a:lnTo>
                  <a:pt x="39276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5B24D8A-AC91-6849-11E2-E25C5BFDFF07}"/>
              </a:ext>
            </a:extLst>
          </p:cNvPr>
          <p:cNvSpPr/>
          <p:nvPr/>
        </p:nvSpPr>
        <p:spPr>
          <a:xfrm rot="-5400000">
            <a:off x="13298587" y="2706340"/>
            <a:ext cx="7695753" cy="2283073"/>
          </a:xfrm>
          <a:custGeom>
            <a:avLst/>
            <a:gdLst/>
            <a:ahLst/>
            <a:cxnLst/>
            <a:rect l="l" t="t" r="r" b="b"/>
            <a:pathLst>
              <a:path w="7695753" h="2283073">
                <a:moveTo>
                  <a:pt x="0" y="0"/>
                </a:moveTo>
                <a:lnTo>
                  <a:pt x="7695753" y="0"/>
                </a:lnTo>
                <a:lnTo>
                  <a:pt x="7695753" y="2283073"/>
                </a:lnTo>
                <a:lnTo>
                  <a:pt x="0" y="2283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61" b="-61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5C1232B-6FC4-F1B9-852F-6B53E0EB295E}"/>
              </a:ext>
            </a:extLst>
          </p:cNvPr>
          <p:cNvGrpSpPr/>
          <p:nvPr/>
        </p:nvGrpSpPr>
        <p:grpSpPr>
          <a:xfrm>
            <a:off x="14690522" y="81092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B1D3BCC-86C2-B2F5-4643-504CC5977436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C69B0EF2-0209-726B-AC1A-E30576179386}"/>
              </a:ext>
            </a:extLst>
          </p:cNvPr>
          <p:cNvSpPr txBox="1"/>
          <p:nvPr/>
        </p:nvSpPr>
        <p:spPr>
          <a:xfrm>
            <a:off x="990600" y="1000125"/>
            <a:ext cx="1095320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Résultats</a:t>
            </a:r>
            <a:endParaRPr lang="en-US" sz="7200" b="1" spc="-359" dirty="0">
              <a:solidFill>
                <a:srgbClr val="052C8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3074" name="Picture 2" descr="Tableau des réponses au formulaire Forms. Titre de la question : En quel semestre es-tu ? . Nombre de réponses : 45 réponses.">
            <a:extLst>
              <a:ext uri="{FF2B5EF4-FFF2-40B4-BE49-F238E27FC236}">
                <a16:creationId xmlns:a16="http://schemas.microsoft.com/office/drawing/2014/main" id="{4AA9DB32-78C9-7E3C-ED61-660E1866D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7809" r="24851" b="10512"/>
          <a:stretch>
            <a:fillRect/>
          </a:stretch>
        </p:blipFill>
        <p:spPr bwMode="auto">
          <a:xfrm>
            <a:off x="9525" y="2705100"/>
            <a:ext cx="13716000" cy="62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44D9F143-E6E5-83E9-17F9-4C1FBBDF292C}"/>
              </a:ext>
            </a:extLst>
          </p:cNvPr>
          <p:cNvSpPr/>
          <p:nvPr/>
        </p:nvSpPr>
        <p:spPr>
          <a:xfrm flipV="1">
            <a:off x="13055374" y="1256895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7">
              <a:alphaModFix amt="44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52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D2F31-FE0C-2068-3157-4A8A38189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F39C0D9-EB16-B720-EE86-6730590840FF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A7CAF26-611C-4D84-5A95-9971084C9131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B5B8A60-4A84-D610-FD2E-FA90D33EC3CB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F1CDD34-0A9F-AC4D-9EF5-BB4A8DC4DAB8}"/>
              </a:ext>
            </a:extLst>
          </p:cNvPr>
          <p:cNvSpPr txBox="1"/>
          <p:nvPr/>
        </p:nvSpPr>
        <p:spPr>
          <a:xfrm>
            <a:off x="453346" y="0"/>
            <a:ext cx="158496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Attentes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réalités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sur la formation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B7FE3DB2-D021-D98C-6B7E-1021D5929D40}"/>
              </a:ext>
            </a:extLst>
          </p:cNvPr>
          <p:cNvSpPr txBox="1"/>
          <p:nvPr/>
        </p:nvSpPr>
        <p:spPr>
          <a:xfrm>
            <a:off x="1254014" y="1102866"/>
            <a:ext cx="13276136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Formation </a:t>
            </a:r>
            <a:r>
              <a:rPr lang="en-US" sz="4800" b="1" dirty="0" err="1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théorique</a:t>
            </a:r>
            <a:endParaRPr lang="en-US" sz="4800" b="1" dirty="0">
              <a:solidFill>
                <a:srgbClr val="162C8A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pic>
        <p:nvPicPr>
          <p:cNvPr id="2050" name="Picture 2" descr="Tableau des réponses au formulaire Forms. Titre de la question : Avant l’internat, attendais-tu suffisamment de formation théorique de la part des seniors (cours, bibliographie…) ?. Nombre de réponses : 45 réponses.">
            <a:extLst>
              <a:ext uri="{FF2B5EF4-FFF2-40B4-BE49-F238E27FC236}">
                <a16:creationId xmlns:a16="http://schemas.microsoft.com/office/drawing/2014/main" id="{38178D54-8F3A-9B9D-6941-B5C4DC040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33473" r="53750" b="8650"/>
          <a:stretch>
            <a:fillRect/>
          </a:stretch>
        </p:blipFill>
        <p:spPr bwMode="auto">
          <a:xfrm>
            <a:off x="928035" y="3856270"/>
            <a:ext cx="4876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bleau des réponses au formulaire Forms. Titre de la question : Avant l’internat, attendais-tu suffisamment de formation théorique de la part des seniors (cours, bibliographie…) ?. Nombre de réponses : 45 réponses.">
            <a:extLst>
              <a:ext uri="{FF2B5EF4-FFF2-40B4-BE49-F238E27FC236}">
                <a16:creationId xmlns:a16="http://schemas.microsoft.com/office/drawing/2014/main" id="{E25C904D-462F-ECAE-B9A4-F0BE89B0D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33474" r="26667" b="48153"/>
          <a:stretch>
            <a:fillRect/>
          </a:stretch>
        </p:blipFill>
        <p:spPr bwMode="auto">
          <a:xfrm>
            <a:off x="5190690" y="861739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58B1D32-3F42-BEF5-19CA-7F9E50E99796}"/>
              </a:ext>
            </a:extLst>
          </p:cNvPr>
          <p:cNvSpPr txBox="1"/>
          <p:nvPr/>
        </p:nvSpPr>
        <p:spPr>
          <a:xfrm>
            <a:off x="429900" y="2517717"/>
            <a:ext cx="6536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Avant l’internat, attendais-tu suffisamment de formation théorique de la part des seniors (cours, bibliographie…) ?</a:t>
            </a:r>
            <a:endParaRPr lang="fr-FR" sz="2400" dirty="0"/>
          </a:p>
        </p:txBody>
      </p:sp>
      <p:pic>
        <p:nvPicPr>
          <p:cNvPr id="2054" name="Picture 6" descr="Tableau des réponses au formulaire Forms. Titre de la question : Et aujourd’hui, que constates-tu ?&#10;&#10;. Nombre de réponses : 45 réponses.">
            <a:extLst>
              <a:ext uri="{FF2B5EF4-FFF2-40B4-BE49-F238E27FC236}">
                <a16:creationId xmlns:a16="http://schemas.microsoft.com/office/drawing/2014/main" id="{9D35EE6B-3E2A-3407-4E42-8ACA55358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8" t="29214" r="54167" b="8397"/>
          <a:stretch>
            <a:fillRect/>
          </a:stretch>
        </p:blipFill>
        <p:spPr bwMode="auto">
          <a:xfrm>
            <a:off x="10722394" y="3859201"/>
            <a:ext cx="46241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ableau des réponses au formulaire Forms. Titre de la question : Et aujourd’hui, que constates-tu ?&#10;&#10;. Nombre de réponses : 45 réponses.">
            <a:extLst>
              <a:ext uri="{FF2B5EF4-FFF2-40B4-BE49-F238E27FC236}">
                <a16:creationId xmlns:a16="http://schemas.microsoft.com/office/drawing/2014/main" id="{F85370C3-4AF3-0ECD-F36F-F0D37534B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6" t="28753" r="17518" b="50848"/>
          <a:stretch>
            <a:fillRect/>
          </a:stretch>
        </p:blipFill>
        <p:spPr bwMode="auto">
          <a:xfrm>
            <a:off x="14590782" y="8617390"/>
            <a:ext cx="3578185" cy="15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9BA4F5A-6738-08BF-B10D-AEC8DD4ABF49}"/>
              </a:ext>
            </a:extLst>
          </p:cNvPr>
          <p:cNvSpPr txBox="1"/>
          <p:nvPr/>
        </p:nvSpPr>
        <p:spPr>
          <a:xfrm>
            <a:off x="9765992" y="2517717"/>
            <a:ext cx="6536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Et aujourd’hui, que constates-tu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1053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8AD57-FA24-DEBD-359C-99D854C87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7916735-B3A8-C07F-A21A-350D8155FE48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A853990-461B-61A2-8A89-9F0D8422396F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CAD7E63-4710-C41A-833C-9E16072BBE91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585847FE-83BE-7551-177A-CC12AC7D73E4}"/>
              </a:ext>
            </a:extLst>
          </p:cNvPr>
          <p:cNvSpPr txBox="1"/>
          <p:nvPr/>
        </p:nvSpPr>
        <p:spPr>
          <a:xfrm>
            <a:off x="453346" y="0"/>
            <a:ext cx="158496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Attentes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réalités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sur la formation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6A838FF9-374F-90A2-CFA3-435E93F70F9D}"/>
              </a:ext>
            </a:extLst>
          </p:cNvPr>
          <p:cNvSpPr txBox="1"/>
          <p:nvPr/>
        </p:nvSpPr>
        <p:spPr>
          <a:xfrm>
            <a:off x="1254014" y="1102866"/>
            <a:ext cx="13276136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Formation pratique</a:t>
            </a:r>
          </a:p>
        </p:txBody>
      </p:sp>
      <p:pic>
        <p:nvPicPr>
          <p:cNvPr id="5124" name="Picture 4" descr="Tableau des réponses au formulaire Forms. Titre de la question : Quelle qualité d’encadrement attendais-tu des seniors / chefs ?&#10;&#10;. Nombre de réponses : 45 réponses.">
            <a:extLst>
              <a:ext uri="{FF2B5EF4-FFF2-40B4-BE49-F238E27FC236}">
                <a16:creationId xmlns:a16="http://schemas.microsoft.com/office/drawing/2014/main" id="{76223A28-FA99-1D33-5180-FAFC1031D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28445" r="54584" b="10379"/>
          <a:stretch>
            <a:fillRect/>
          </a:stretch>
        </p:blipFill>
        <p:spPr bwMode="auto">
          <a:xfrm>
            <a:off x="453346" y="4686300"/>
            <a:ext cx="4572000" cy="470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ableau des réponses au formulaire Forms. Titre de la question : Quelle qualité d’encadrement attendais-tu des seniors / chefs ?&#10;&#10;. Nombre de réponses : 45 réponses.">
            <a:extLst>
              <a:ext uri="{FF2B5EF4-FFF2-40B4-BE49-F238E27FC236}">
                <a16:creationId xmlns:a16="http://schemas.microsoft.com/office/drawing/2014/main" id="{0831FF87-FBFA-6252-50F1-9AF499208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2" t="27728" r="5834" b="48505"/>
          <a:stretch>
            <a:fillRect/>
          </a:stretch>
        </p:blipFill>
        <p:spPr bwMode="auto">
          <a:xfrm>
            <a:off x="5181600" y="8269734"/>
            <a:ext cx="587125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375CFB3-33EF-FCA3-DE56-9A6C22195982}"/>
              </a:ext>
            </a:extLst>
          </p:cNvPr>
          <p:cNvSpPr txBox="1"/>
          <p:nvPr/>
        </p:nvSpPr>
        <p:spPr>
          <a:xfrm>
            <a:off x="476792" y="3725973"/>
            <a:ext cx="8485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Quelle qualité d’encadrement attendais-tu des seniors / chefs ?</a:t>
            </a:r>
          </a:p>
          <a:p>
            <a:endParaRPr lang="fr-FR" sz="2400" b="1" i="0" u="none" strike="noStrike" dirty="0">
              <a:solidFill>
                <a:srgbClr val="202124"/>
              </a:solidFill>
              <a:effectLst/>
              <a:latin typeface="Roboto" panose="020F0502020204030204" pitchFamily="34" charset="0"/>
            </a:endParaRPr>
          </a:p>
        </p:txBody>
      </p:sp>
      <p:pic>
        <p:nvPicPr>
          <p:cNvPr id="5126" name="Picture 6" descr="Tableau des réponses au formulaire Forms. Titre de la question : Est-ce que la réalité correspond à cette attente ?&#10;&#10;. Nombre de réponses : 45 réponses.">
            <a:extLst>
              <a:ext uri="{FF2B5EF4-FFF2-40B4-BE49-F238E27FC236}">
                <a16:creationId xmlns:a16="http://schemas.microsoft.com/office/drawing/2014/main" id="{EFEA6FC5-18F4-50D2-D2FF-81DB6D4D8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29462" r="54584" b="9361"/>
          <a:stretch>
            <a:fillRect/>
          </a:stretch>
        </p:blipFill>
        <p:spPr bwMode="auto">
          <a:xfrm>
            <a:off x="11209108" y="4686300"/>
            <a:ext cx="4724400" cy="470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ableau des réponses au formulaire Forms. Titre de la question : Est-ce que la réalité correspond à cette attente ?&#10;&#10;. Nombre de réponses : 45 réponses.">
            <a:extLst>
              <a:ext uri="{FF2B5EF4-FFF2-40B4-BE49-F238E27FC236}">
                <a16:creationId xmlns:a16="http://schemas.microsoft.com/office/drawing/2014/main" id="{AC112811-DC22-5603-1FEB-9341C162C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2" t="29381" r="25194" b="50813"/>
          <a:stretch>
            <a:fillRect/>
          </a:stretch>
        </p:blipFill>
        <p:spPr bwMode="auto">
          <a:xfrm>
            <a:off x="15723958" y="8422134"/>
            <a:ext cx="235449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D015B46-98C7-3C19-0165-7C006F5D41BE}"/>
              </a:ext>
            </a:extLst>
          </p:cNvPr>
          <p:cNvSpPr txBox="1"/>
          <p:nvPr/>
        </p:nvSpPr>
        <p:spPr>
          <a:xfrm>
            <a:off x="10668000" y="3748262"/>
            <a:ext cx="8485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Est-ce que la réalité correspond à cette attente ?</a:t>
            </a:r>
          </a:p>
          <a:p>
            <a:endParaRPr lang="fr-FR" sz="2400" b="1" i="0" u="none" strike="noStrike" dirty="0">
              <a:solidFill>
                <a:srgbClr val="202124"/>
              </a:solidFill>
              <a:effectLst/>
              <a:latin typeface="Roboto" panose="020F0502020204030204" pitchFamily="34" charset="0"/>
            </a:endParaRPr>
          </a:p>
          <a:p>
            <a:endParaRPr lang="fr-FR" sz="2400" b="1" i="0" u="none" strike="noStrike" dirty="0">
              <a:solidFill>
                <a:srgbClr val="202124"/>
              </a:solidFill>
              <a:effectLst/>
              <a:latin typeface="Robo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8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90BF3-068D-7F8C-22BF-2ECFE2E51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322039E-EBD9-775A-E986-59E51015C169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EC5E3A7B-3F86-9253-BA75-4006EE8BC271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E31E9A6-D844-90EA-CFEB-75BE1CA3A154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F4710A01-4E47-95FC-F9F8-CB4CEE1A6451}"/>
              </a:ext>
            </a:extLst>
          </p:cNvPr>
          <p:cNvSpPr txBox="1"/>
          <p:nvPr/>
        </p:nvSpPr>
        <p:spPr>
          <a:xfrm>
            <a:off x="453346" y="0"/>
            <a:ext cx="158496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Attentes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réalités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sur la formation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1B5EA9ED-1E97-408D-0925-00B9ADBEF792}"/>
              </a:ext>
            </a:extLst>
          </p:cNvPr>
          <p:cNvSpPr txBox="1"/>
          <p:nvPr/>
        </p:nvSpPr>
        <p:spPr>
          <a:xfrm>
            <a:off x="1254014" y="1102866"/>
            <a:ext cx="13276136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Formation pratique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6189B2-E360-A7F0-688D-B27733A564DA}"/>
              </a:ext>
            </a:extLst>
          </p:cNvPr>
          <p:cNvSpPr txBox="1"/>
          <p:nvPr/>
        </p:nvSpPr>
        <p:spPr>
          <a:xfrm>
            <a:off x="476792" y="3725973"/>
            <a:ext cx="848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Avant l'internat, pensais-tu être suffisamment formé(e) en stage pour progresser ? (Progression par la pratique)</a:t>
            </a:r>
          </a:p>
          <a:p>
            <a:endParaRPr lang="fr-FR" sz="2400" b="1" i="0" u="none" strike="noStrike" dirty="0">
              <a:solidFill>
                <a:srgbClr val="202124"/>
              </a:solidFill>
              <a:effectLst/>
              <a:latin typeface="Roboto" panose="020F0502020204030204" pitchFamily="34" charset="0"/>
            </a:endParaRPr>
          </a:p>
          <a:p>
            <a:endParaRPr lang="fr-FR" sz="2400" b="1" i="0" u="none" strike="noStrike" dirty="0">
              <a:solidFill>
                <a:srgbClr val="202124"/>
              </a:solidFill>
              <a:effectLst/>
              <a:latin typeface="Roboto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91F038-5079-B486-3DED-F0BCB133DB16}"/>
              </a:ext>
            </a:extLst>
          </p:cNvPr>
          <p:cNvSpPr txBox="1"/>
          <p:nvPr/>
        </p:nvSpPr>
        <p:spPr>
          <a:xfrm>
            <a:off x="10287400" y="3867396"/>
            <a:ext cx="8485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Et maintenant, que constates-tu ?</a:t>
            </a:r>
          </a:p>
          <a:p>
            <a:endParaRPr lang="fr-FR" sz="2400" b="1" i="0" u="none" strike="noStrike" dirty="0">
              <a:solidFill>
                <a:srgbClr val="202124"/>
              </a:solidFill>
              <a:effectLst/>
              <a:latin typeface="Roboto" panose="020F0502020204030204" pitchFamily="34" charset="0"/>
            </a:endParaRPr>
          </a:p>
          <a:p>
            <a:endParaRPr lang="fr-FR" sz="2400" b="1" i="0" u="none" strike="noStrike" dirty="0">
              <a:solidFill>
                <a:srgbClr val="202124"/>
              </a:solidFill>
              <a:effectLst/>
              <a:latin typeface="Roboto" panose="020F0502020204030204" pitchFamily="34" charset="0"/>
            </a:endParaRPr>
          </a:p>
        </p:txBody>
      </p:sp>
      <p:pic>
        <p:nvPicPr>
          <p:cNvPr id="24578" name="Picture 2" descr="Tableau des réponses au formulaire Forms. Titre de la question : Avant l'internat, pensais-tu être suffisamment formé(e) en stage pour progresser ? (Progression par la pratique)&#10;&#10;. Nombre de réponses : 45 réponses.">
            <a:extLst>
              <a:ext uri="{FF2B5EF4-FFF2-40B4-BE49-F238E27FC236}">
                <a16:creationId xmlns:a16="http://schemas.microsoft.com/office/drawing/2014/main" id="{15BF0F30-8516-E54F-2345-EE8278C2B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4598" r="54167" b="8650"/>
          <a:stretch>
            <a:fillRect/>
          </a:stretch>
        </p:blipFill>
        <p:spPr bwMode="auto">
          <a:xfrm>
            <a:off x="47843" y="5102693"/>
            <a:ext cx="4724400" cy="470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ableau des réponses au formulaire Forms. Titre de la question : Avant l'internat, pensais-tu être suffisamment formé(e) en stage pour progresser ? (Progression par la pratique)&#10;&#10;. Nombre de réponses : 45 réponses.">
            <a:extLst>
              <a:ext uri="{FF2B5EF4-FFF2-40B4-BE49-F238E27FC236}">
                <a16:creationId xmlns:a16="http://schemas.microsoft.com/office/drawing/2014/main" id="{253FC77B-16B9-94F2-6466-833DA8E0B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6" t="34222" r="24124" b="48443"/>
          <a:stretch>
            <a:fillRect/>
          </a:stretch>
        </p:blipFill>
        <p:spPr bwMode="auto">
          <a:xfrm>
            <a:off x="4757827" y="8465201"/>
            <a:ext cx="2485292" cy="14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Tableau des réponses au formulaire Forms. Titre de la question : Et maintenant, que constates-tu ? (1)&#10;&#10;. Nombre de réponses : 45 réponses.">
            <a:extLst>
              <a:ext uri="{FF2B5EF4-FFF2-40B4-BE49-F238E27FC236}">
                <a16:creationId xmlns:a16="http://schemas.microsoft.com/office/drawing/2014/main" id="{CB43F442-7A6D-4654-B525-CC87F953F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28224" r="54584" b="7940"/>
          <a:stretch>
            <a:fillRect/>
          </a:stretch>
        </p:blipFill>
        <p:spPr bwMode="auto">
          <a:xfrm>
            <a:off x="9448800" y="5000368"/>
            <a:ext cx="4724400" cy="49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ableau des réponses au formulaire Forms. Titre de la question : Et maintenant, que constates-tu ? (1)&#10;&#10;. Nombre de réponses : 45 réponses.">
            <a:extLst>
              <a:ext uri="{FF2B5EF4-FFF2-40B4-BE49-F238E27FC236}">
                <a16:creationId xmlns:a16="http://schemas.microsoft.com/office/drawing/2014/main" id="{1CF1C4AF-F78C-B0F5-168F-DEB7CC3EB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3" t="29714" r="15320" b="51600"/>
          <a:stretch>
            <a:fillRect/>
          </a:stretch>
        </p:blipFill>
        <p:spPr bwMode="auto">
          <a:xfrm>
            <a:off x="13844201" y="8675848"/>
            <a:ext cx="4209535" cy="14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7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0515F-599F-A304-3F2D-106B60884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154D97-1F7F-6459-F966-6ECE06EC34DE}"/>
              </a:ext>
            </a:extLst>
          </p:cNvPr>
          <p:cNvSpPr/>
          <p:nvPr/>
        </p:nvSpPr>
        <p:spPr>
          <a:xfrm flipV="1">
            <a:off x="15084385" y="526901"/>
            <a:ext cx="2590981" cy="2590981"/>
          </a:xfrm>
          <a:custGeom>
            <a:avLst/>
            <a:gdLst/>
            <a:ahLst/>
            <a:cxnLst/>
            <a:rect l="l" t="t" r="r" b="b"/>
            <a:pathLst>
              <a:path w="2590981" h="2590981">
                <a:moveTo>
                  <a:pt x="0" y="2590981"/>
                </a:moveTo>
                <a:lnTo>
                  <a:pt x="2590981" y="2590981"/>
                </a:lnTo>
                <a:lnTo>
                  <a:pt x="2590981" y="0"/>
                </a:lnTo>
                <a:lnTo>
                  <a:pt x="0" y="0"/>
                </a:lnTo>
                <a:lnTo>
                  <a:pt x="0" y="2590981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63E6D16-9F42-60C1-4D3D-B69F9C7618D6}"/>
              </a:ext>
            </a:extLst>
          </p:cNvPr>
          <p:cNvGrpSpPr/>
          <p:nvPr/>
        </p:nvGrpSpPr>
        <p:grpSpPr>
          <a:xfrm>
            <a:off x="16764000" y="160599"/>
            <a:ext cx="1314405" cy="1314405"/>
            <a:chOff x="0" y="0"/>
            <a:chExt cx="1752540" cy="1752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8797BF8-1FDB-F81C-33BB-655403FF2BD0}"/>
                </a:ext>
              </a:extLst>
            </p:cNvPr>
            <p:cNvSpPr/>
            <p:nvPr/>
          </p:nvSpPr>
          <p:spPr>
            <a:xfrm>
              <a:off x="0" y="0"/>
              <a:ext cx="1752600" cy="1752600"/>
            </a:xfrm>
            <a:custGeom>
              <a:avLst/>
              <a:gdLst/>
              <a:ahLst/>
              <a:cxnLst/>
              <a:rect l="l" t="t" r="r" b="b"/>
              <a:pathLst>
                <a:path w="1752600" h="1752600">
                  <a:moveTo>
                    <a:pt x="876300" y="0"/>
                  </a:moveTo>
                  <a:cubicBezTo>
                    <a:pt x="392303" y="0"/>
                    <a:pt x="0" y="392303"/>
                    <a:pt x="0" y="876300"/>
                  </a:cubicBezTo>
                  <a:cubicBezTo>
                    <a:pt x="0" y="1360297"/>
                    <a:pt x="392303" y="1752600"/>
                    <a:pt x="876300" y="1752600"/>
                  </a:cubicBezTo>
                  <a:cubicBezTo>
                    <a:pt x="1360297" y="1752600"/>
                    <a:pt x="1752600" y="1360297"/>
                    <a:pt x="1752600" y="876300"/>
                  </a:cubicBezTo>
                  <a:cubicBezTo>
                    <a:pt x="1752600" y="392303"/>
                    <a:pt x="1360170" y="0"/>
                    <a:pt x="876300" y="0"/>
                  </a:cubicBezTo>
                  <a:close/>
                </a:path>
              </a:pathLst>
            </a:custGeom>
            <a:solidFill>
              <a:srgbClr val="052C8A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74B23EE6-EFDC-D055-CFE3-8893A6ED2B98}"/>
              </a:ext>
            </a:extLst>
          </p:cNvPr>
          <p:cNvSpPr txBox="1"/>
          <p:nvPr/>
        </p:nvSpPr>
        <p:spPr>
          <a:xfrm>
            <a:off x="453346" y="0"/>
            <a:ext cx="158496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Attentes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et </a:t>
            </a:r>
            <a:r>
              <a:rPr lang="en-US" sz="7200" b="1" spc="-359" dirty="0" err="1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réalités</a:t>
            </a:r>
            <a:r>
              <a:rPr lang="en-US" sz="7200" b="1" spc="-359" dirty="0">
                <a:solidFill>
                  <a:srgbClr val="052C8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sur la formation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73A2B80-8916-49FE-2C4C-BBF19AA83719}"/>
              </a:ext>
            </a:extLst>
          </p:cNvPr>
          <p:cNvSpPr txBox="1"/>
          <p:nvPr/>
        </p:nvSpPr>
        <p:spPr>
          <a:xfrm>
            <a:off x="1254014" y="1102866"/>
            <a:ext cx="13276136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62C8A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Formation pratique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0582BA5-35D0-6118-AC75-3BBD64BE4382}"/>
              </a:ext>
            </a:extLst>
          </p:cNvPr>
          <p:cNvSpPr txBox="1"/>
          <p:nvPr/>
        </p:nvSpPr>
        <p:spPr>
          <a:xfrm>
            <a:off x="453346" y="2924458"/>
            <a:ext cx="8485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dirty="0">
                <a:solidFill>
                  <a:srgbClr val="202124"/>
                </a:solidFill>
                <a:effectLst/>
                <a:latin typeface="Roboto" panose="020F0502020204030204" pitchFamily="34" charset="0"/>
              </a:rPr>
              <a:t>Avant l'internat pensais tu être formé(e) à ces gestes ? </a:t>
            </a:r>
          </a:p>
        </p:txBody>
      </p:sp>
      <p:pic>
        <p:nvPicPr>
          <p:cNvPr id="5122" name="Picture 2" descr="Tableau des réponses au formulaire Forms. Titre de la question : Avant l'internat pensais tu être formé(e) à ces gestes ? . Nombre de réponses : 45 réponses.">
            <a:extLst>
              <a:ext uri="{FF2B5EF4-FFF2-40B4-BE49-F238E27FC236}">
                <a16:creationId xmlns:a16="http://schemas.microsoft.com/office/drawing/2014/main" id="{617DD839-5304-069C-487C-DD0705037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1" b="11190"/>
          <a:stretch>
            <a:fillRect/>
          </a:stretch>
        </p:blipFill>
        <p:spPr bwMode="auto">
          <a:xfrm>
            <a:off x="822745" y="3644783"/>
            <a:ext cx="16852621" cy="553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15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1453</Words>
  <Application>Microsoft Macintosh PowerPoint</Application>
  <PresentationFormat>Personnalisé</PresentationFormat>
  <Paragraphs>180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Montserrat Bold</vt:lpstr>
      <vt:lpstr>Calibri</vt:lpstr>
      <vt:lpstr>Calibri (MS) Bold</vt:lpstr>
      <vt:lpstr>Wingdings</vt:lpstr>
      <vt:lpstr>Roboto</vt:lpstr>
      <vt:lpstr>Montserrat Ultra-Bold</vt:lpstr>
      <vt:lpstr>Aptos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AJI-DESC-2025.pptx</dc:title>
  <cp:lastModifiedBy>Kevin CHEVALIER</cp:lastModifiedBy>
  <cp:revision>35</cp:revision>
  <dcterms:created xsi:type="dcterms:W3CDTF">2006-08-16T00:00:00Z</dcterms:created>
  <dcterms:modified xsi:type="dcterms:W3CDTF">2025-09-14T08:35:39Z</dcterms:modified>
  <dc:identifier>DAGw_3f01hs</dc:identifier>
</cp:coreProperties>
</file>