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832" autoAdjust="0"/>
  </p:normalViewPr>
  <p:slideViewPr>
    <p:cSldViewPr snapToGrid="0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D2018-A482-1140-B5D5-2606CF801F8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B13F-E007-B141-B95A-BF97114A4E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8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5B13F-E007-B141-B95A-BF97114A4EA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4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5B13F-E007-B141-B95A-BF97114A4E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2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5B13F-E007-B141-B95A-BF97114A4E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42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5B13F-E007-B141-B95A-BF97114A4E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ACDB2-233F-1FA6-A17B-8D9316BAF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D14E6C-CBF6-CEE8-A577-FA2DA912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3724F-8A22-356E-F5A7-4234C28F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7D05F-5F04-E6D9-8B11-18C48EA2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8064A-E0DC-35DD-3BF4-6B19144F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9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28BC8-9BFA-B93F-235F-2961B69C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B5A560-BAE2-CACA-E582-63EC96801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C5D5B3-07FD-188C-EE04-9BD7F5D9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57B78-DA14-B0A7-6D80-DFCD260E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2D7E3C-06B6-9855-019D-EA5AA9A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68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838757-4F65-57E5-F4E4-323A9812A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D78DB3-68F9-5279-1718-43A99AA9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5E0B6-AC91-9E67-8E03-CC875ED4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93F09-8098-E4AE-0A66-ACDE7703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2F9AB9-7C11-040D-96F9-7BFD6CBB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D15E4-29CB-39CD-BC0F-E5F43894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054CE0-A04D-9943-72A0-3CC9A2AF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E33FF-58C0-123E-5FAF-00104962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7AA96-CA72-AA4B-6B6A-3F88762C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5DF4C-01F5-714E-1CE3-1C34560C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34A9A-392C-A35F-CBC7-6443C7E6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F817F-C98E-A98E-04A6-8EB0C4FE7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1D894-8EF8-1B5F-BC84-FE7D1D7B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4354F6-8133-AAEB-2474-5D6AEBE2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38832-1FDC-0735-6156-2B915271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64FCB-61CF-CDB7-2B68-AA75E217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42C14-9083-8C58-FEBD-7394DADFE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56DA46-EFED-CF6C-5587-E089A4026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69872B-D3BE-4CC6-E408-BF8D006D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7FE0A2-18FA-FA54-FD01-E04B6D06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B25D02-65E1-C879-6FC9-F8CFF09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0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91FB5-5A8B-1F2B-A0EB-E4D751A7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D86790-B006-8789-397F-72B7FA83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63115-F1E9-DF93-74DC-A01EAB8E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622A6F-6317-CCCF-9A34-D6463CB42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E351F1-1075-5514-7036-539F99913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C3196-F975-DAB7-EC5F-7E13726D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447D59-9CEE-4CE1-7948-07F478C0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12A87C-C3C5-AA95-D837-9BF46D87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6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23C02-277F-FD63-0E77-AB3B91D5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5D8D11-76F2-407D-7537-2B9A658A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425EAB-97C2-A040-DFE4-53731EC2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79D59F-DBAB-6657-593A-F2B21C4C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9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E0C1AE-FFD6-D52B-0C34-5C2F0B13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B97E73-D094-6460-CFDA-9FD4C07D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2A72A6-2964-5995-930B-A5C5D734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6D471-EE97-985B-78FA-0AB8452C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06E5A-F3C2-2D2A-40C9-463AA8F9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576A7-9C52-88E0-FC90-4EA9DF32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3A507E-CAAB-C645-4FEC-38B8AD3A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C669DD-B3AD-E209-03A3-B7A984CA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07F698-43F4-5D66-444D-CE1522FB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8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4F9E4-6903-B902-ABB8-E05CCBBC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F5D633-0020-2243-4AD5-AF4D03826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C0DB20-C733-E084-119C-E273D027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19B2ED-6781-680C-71CE-42C53E50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CBB76E-8EC8-F30B-34BC-9312D009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4F61E-7446-7329-F280-92C96A1B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4BF330-757F-3D7A-4899-CB9B08EF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E05C13-7099-AE54-2C4D-427FA9D7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B5FAB6-E64A-6886-3AA7-6863FAF07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AF59-C5EA-4FE3-B588-257718E3B44A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16C85-512F-01A3-F18E-72E783737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9C5D6-35D1-A932-D8DF-5DBF5FB6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EF1B-80F1-4D15-9BD5-FEA9DC72AD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3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-jauzelon@chu-montpellier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F722068-5D84-9F61-5C6F-B91A9F3D72CE}"/>
              </a:ext>
            </a:extLst>
          </p:cNvPr>
          <p:cNvSpPr/>
          <p:nvPr/>
        </p:nvSpPr>
        <p:spPr>
          <a:xfrm>
            <a:off x="88777" y="159798"/>
            <a:ext cx="11949343" cy="3071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D38B52-0E50-20C3-ACC5-3F49CDE23FE1}"/>
              </a:ext>
            </a:extLst>
          </p:cNvPr>
          <p:cNvSpPr txBox="1"/>
          <p:nvPr/>
        </p:nvSpPr>
        <p:spPr>
          <a:xfrm>
            <a:off x="377300" y="230819"/>
            <a:ext cx="11372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>
                <a:solidFill>
                  <a:srgbClr val="0070C0"/>
                </a:solidFill>
                <a:latin typeface="Castellar" panose="020A0402060406010301" pitchFamily="18" charset="0"/>
              </a:rPr>
              <a:t>Appel à observations: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SAM-ICI</a:t>
            </a:r>
          </a:p>
          <a:p>
            <a:pPr algn="ctr"/>
            <a:endParaRPr lang="fr-FR" sz="2800" b="1" dirty="0">
              <a:solidFill>
                <a:schemeClr val="accent1">
                  <a:lumMod val="75000"/>
                </a:schemeClr>
              </a:solidFill>
              <a:latin typeface="Castellar" panose="020A0402060406010301" pitchFamily="18" charset="0"/>
            </a:endParaRP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Etude des cas de syndrome d’activation macrophagique sous inhibiteur du checkpoint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31CBD-FB2B-C5F3-4E4D-DC2E3452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9" y="5629830"/>
            <a:ext cx="1067291" cy="7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929D89-37CA-F74C-5C81-1E3FA462C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67" y="5567659"/>
            <a:ext cx="1460802" cy="91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C10853-00EE-A92B-0CE1-5DB891A2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9" y="5726166"/>
            <a:ext cx="898240" cy="6077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B0222BB-93E0-8D3C-4782-CEB54B8D8694}"/>
              </a:ext>
            </a:extLst>
          </p:cNvPr>
          <p:cNvSpPr txBox="1"/>
          <p:nvPr/>
        </p:nvSpPr>
        <p:spPr>
          <a:xfrm>
            <a:off x="88777" y="3934873"/>
            <a:ext cx="11660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Benjamin </a:t>
            </a:r>
            <a:r>
              <a:rPr lang="fr-FR" b="1" dirty="0" err="1"/>
              <a:t>Jauzelon</a:t>
            </a:r>
            <a:r>
              <a:rPr lang="fr-FR" b="1" dirty="0"/>
              <a:t>, interne, </a:t>
            </a:r>
            <a:r>
              <a:rPr lang="fr-FR" sz="1800" dirty="0"/>
              <a:t>Centre Hospitalier Universitaire de Montpellier, Médecine Interne, Montpellier, France</a:t>
            </a:r>
          </a:p>
          <a:p>
            <a:endParaRPr lang="fr-FR" b="1" dirty="0"/>
          </a:p>
          <a:p>
            <a:r>
              <a:rPr lang="fr-FR" sz="1800" b="1" dirty="0"/>
              <a:t>Dr Alexandre Maria, </a:t>
            </a:r>
            <a:r>
              <a:rPr lang="fr-FR" sz="1800" dirty="0"/>
              <a:t>Centre Hospitalier Universitaire de Montpellier, Médecine Interne et </a:t>
            </a:r>
            <a:r>
              <a:rPr lang="fr-FR" sz="1800" dirty="0" err="1"/>
              <a:t>immuno</a:t>
            </a:r>
            <a:r>
              <a:rPr lang="fr-FR" sz="1800" dirty="0"/>
              <a:t>-oncologie (MedI</a:t>
            </a:r>
            <a:r>
              <a:rPr lang="fr-FR" sz="1800" baseline="30000" dirty="0"/>
              <a:t>2</a:t>
            </a:r>
            <a:r>
              <a:rPr lang="fr-FR" sz="1800" dirty="0"/>
              <a:t>O), Montpellier, France</a:t>
            </a:r>
          </a:p>
          <a:p>
            <a:endParaRPr lang="fr-FR" dirty="0"/>
          </a:p>
        </p:txBody>
      </p:sp>
      <p:pic>
        <p:nvPicPr>
          <p:cNvPr id="2" name="Image 1" descr="UM logo.png">
            <a:extLst>
              <a:ext uri="{FF2B5EF4-FFF2-40B4-BE49-F238E27FC236}">
                <a16:creationId xmlns:a16="http://schemas.microsoft.com/office/drawing/2014/main" id="{65FDFBEB-80BD-656C-D348-122ACDDA2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66" y="5501979"/>
            <a:ext cx="1092200" cy="1092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9A3DFD-5E15-F7E9-3FD5-C659FB770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61" y="4890366"/>
            <a:ext cx="1469008" cy="7748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0E89FD-92B2-FE2D-D1C0-E4A8E5E98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7443" y="5737339"/>
            <a:ext cx="1425441" cy="10526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499151-4F8F-1A81-BB4C-95E12F320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133" y="5596840"/>
            <a:ext cx="1270000" cy="1168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4F292F-0248-930B-E030-CB4BF236EE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7938" y="5665227"/>
            <a:ext cx="1270000" cy="1092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FBB6C8-ED5F-B539-32AB-4CE5B0267D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28" t="5863" r="13857" b="6930"/>
          <a:stretch/>
        </p:blipFill>
        <p:spPr>
          <a:xfrm>
            <a:off x="4433429" y="5762202"/>
            <a:ext cx="1210776" cy="5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045DAFC-4618-01C1-C6F2-0E2EEDF6CA3B}"/>
              </a:ext>
            </a:extLst>
          </p:cNvPr>
          <p:cNvSpPr/>
          <p:nvPr/>
        </p:nvSpPr>
        <p:spPr>
          <a:xfrm>
            <a:off x="71021" y="79899"/>
            <a:ext cx="11496583" cy="9854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6A64B4-BDEB-D450-6D56-901D81FA555D}"/>
              </a:ext>
            </a:extLst>
          </p:cNvPr>
          <p:cNvSpPr txBox="1"/>
          <p:nvPr/>
        </p:nvSpPr>
        <p:spPr>
          <a:xfrm>
            <a:off x="192350" y="249443"/>
            <a:ext cx="111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Etude SAM-ICI: rationnel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7A004FE-6926-EBDE-7B9F-62761B6ED88F}"/>
              </a:ext>
            </a:extLst>
          </p:cNvPr>
          <p:cNvSpPr/>
          <p:nvPr/>
        </p:nvSpPr>
        <p:spPr>
          <a:xfrm>
            <a:off x="778277" y="1553592"/>
            <a:ext cx="3829234" cy="29473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9EA0C-2DA2-5D2D-617F-09F3FA2951DB}"/>
              </a:ext>
            </a:extLst>
          </p:cNvPr>
          <p:cNvSpPr txBox="1"/>
          <p:nvPr/>
        </p:nvSpPr>
        <p:spPr>
          <a:xfrm>
            <a:off x="864094" y="1553592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Les inhibiteurs du checkpoint:</a:t>
            </a:r>
          </a:p>
          <a:p>
            <a:endParaRPr lang="fr-FR" dirty="0"/>
          </a:p>
          <a:p>
            <a:r>
              <a:rPr lang="fr-FR" dirty="0"/>
              <a:t>-Médicaments « récents »</a:t>
            </a:r>
          </a:p>
          <a:p>
            <a:r>
              <a:rPr lang="fr-FR" dirty="0"/>
              <a:t>-Ont largement modifiés le pronostic de nombre de maladies néoplasiques</a:t>
            </a:r>
          </a:p>
          <a:p>
            <a:r>
              <a:rPr lang="fr-FR" dirty="0"/>
              <a:t>-Indications de plus en plus large</a:t>
            </a:r>
          </a:p>
          <a:p>
            <a:r>
              <a:rPr lang="fr-FR" dirty="0"/>
              <a:t>-Mais aussi de nombreuses toxicités décrites depuis plusieurs années, à médiation immune </a:t>
            </a:r>
            <a:r>
              <a:rPr lang="fr-FR" sz="1100" i="1" dirty="0"/>
              <a:t>(1)</a:t>
            </a:r>
            <a:endParaRPr lang="fr-FR" i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4A433D3-CCD0-EB3E-9FA4-021E423E342E}"/>
              </a:ext>
            </a:extLst>
          </p:cNvPr>
          <p:cNvSpPr/>
          <p:nvPr/>
        </p:nvSpPr>
        <p:spPr>
          <a:xfrm>
            <a:off x="7386220" y="1607585"/>
            <a:ext cx="3941686" cy="29473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140E6C-06C3-599F-CBC8-18956CDB4406}"/>
              </a:ext>
            </a:extLst>
          </p:cNvPr>
          <p:cNvSpPr txBox="1"/>
          <p:nvPr/>
        </p:nvSpPr>
        <p:spPr>
          <a:xfrm>
            <a:off x="7585968" y="1589512"/>
            <a:ext cx="3542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Le syndrome d’activation macrophagique:</a:t>
            </a:r>
          </a:p>
          <a:p>
            <a:pPr algn="ctr"/>
            <a:endParaRPr lang="fr-FR" b="1" u="sng" dirty="0"/>
          </a:p>
          <a:p>
            <a:r>
              <a:rPr lang="fr-FR" dirty="0"/>
              <a:t>-Complication connue, notamment en oncologie et hématologie</a:t>
            </a:r>
          </a:p>
          <a:p>
            <a:r>
              <a:rPr lang="fr-FR" dirty="0"/>
              <a:t>-Met en jeu l’immunité innée (via les macrophages)</a:t>
            </a:r>
          </a:p>
          <a:p>
            <a:r>
              <a:rPr lang="fr-FR" dirty="0"/>
              <a:t>-Décrit également sous inhibiteurs du checkpoint </a:t>
            </a:r>
            <a:r>
              <a:rPr lang="fr-FR" sz="1100" i="1" dirty="0"/>
              <a:t>(2) (3)(4)</a:t>
            </a:r>
          </a:p>
          <a:p>
            <a:r>
              <a:rPr lang="fr-FR" dirty="0"/>
              <a:t>-Risque vital +++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0423E2A-BA6F-769B-FCF1-D0E3BCBE6136}"/>
              </a:ext>
            </a:extLst>
          </p:cNvPr>
          <p:cNvSpPr/>
          <p:nvPr/>
        </p:nvSpPr>
        <p:spPr>
          <a:xfrm>
            <a:off x="2402889" y="5174811"/>
            <a:ext cx="7386222" cy="14337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A00A46-5AFF-EF5E-548A-D662EE8F5872}"/>
              </a:ext>
            </a:extLst>
          </p:cNvPr>
          <p:cNvSpPr txBox="1"/>
          <p:nvPr/>
        </p:nvSpPr>
        <p:spPr>
          <a:xfrm>
            <a:off x="2521258" y="5282214"/>
            <a:ext cx="7084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Y a-t-il des différences cliniques/biologiques entre les SAM sous ICI et hors ICI?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L’efficacité du traitement est-elle la même? Le pronostic?</a:t>
            </a:r>
          </a:p>
          <a:p>
            <a:pPr marL="285750" indent="-285750">
              <a:buFontTx/>
              <a:buChar char="-"/>
            </a:pPr>
            <a:r>
              <a:rPr lang="fr-FR" dirty="0"/>
              <a:t>Quel lien physiopathologique entre les deux?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3" name="Image 12" descr="Une image contenant texte, arme, mammifère&#10;&#10;Description générée automatiquement">
            <a:extLst>
              <a:ext uri="{FF2B5EF4-FFF2-40B4-BE49-F238E27FC236}">
                <a16:creationId xmlns:a16="http://schemas.microsoft.com/office/drawing/2014/main" id="{3A43283B-F335-964F-CC77-C4CDF5C39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81" y="2184646"/>
            <a:ext cx="2401919" cy="147295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8C4600-0B88-6C14-6544-AEF5105FCB3F}"/>
              </a:ext>
            </a:extLst>
          </p:cNvPr>
          <p:cNvSpPr txBox="1"/>
          <p:nvPr/>
        </p:nvSpPr>
        <p:spPr>
          <a:xfrm>
            <a:off x="3977195" y="4788750"/>
            <a:ext cx="400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Questionnements: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F90DD6-DD83-4558-DC29-15B1A46E7E51}"/>
              </a:ext>
            </a:extLst>
          </p:cNvPr>
          <p:cNvSpPr txBox="1"/>
          <p:nvPr/>
        </p:nvSpPr>
        <p:spPr>
          <a:xfrm>
            <a:off x="0" y="6501102"/>
            <a:ext cx="24463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/>
              <a:t> 1- </a:t>
            </a:r>
            <a:r>
              <a:rPr lang="fr-FR" sz="1000" i="1" dirty="0" err="1"/>
              <a:t>Champiat</a:t>
            </a:r>
            <a:r>
              <a:rPr lang="fr-FR" sz="1000" i="1" dirty="0"/>
              <a:t> S et al. Ann </a:t>
            </a:r>
            <a:r>
              <a:rPr lang="fr-FR" sz="1000" i="1" dirty="0" err="1"/>
              <a:t>Oncol</a:t>
            </a:r>
            <a:r>
              <a:rPr lang="fr-FR" sz="1000" i="1" dirty="0"/>
              <a:t> 2016</a:t>
            </a:r>
          </a:p>
          <a:p>
            <a:endParaRPr lang="fr-FR" sz="1000" i="1" dirty="0"/>
          </a:p>
          <a:p>
            <a:endParaRPr lang="fr-FR" sz="6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D7E6BB-CD93-6010-3ECF-C13532C16291}"/>
              </a:ext>
            </a:extLst>
          </p:cNvPr>
          <p:cNvSpPr txBox="1"/>
          <p:nvPr/>
        </p:nvSpPr>
        <p:spPr>
          <a:xfrm>
            <a:off x="10013745" y="6185804"/>
            <a:ext cx="18226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effectLst/>
                <a:ea typeface="Times New Roman" panose="02020603050405020304" pitchFamily="18" charset="0"/>
              </a:rPr>
              <a:t>2-Malissen N et al, EJC, 2017 </a:t>
            </a:r>
          </a:p>
          <a:p>
            <a:r>
              <a:rPr lang="fr-FR" sz="1000" i="1" dirty="0"/>
              <a:t>3-Dupré et al, BJH, 2020</a:t>
            </a:r>
          </a:p>
          <a:p>
            <a:r>
              <a:rPr lang="fr-FR" sz="1000" i="1" dirty="0"/>
              <a:t>4- Diaz et al, JCM, 2023</a:t>
            </a:r>
            <a:endParaRPr lang="fr-FR" sz="600" i="1" dirty="0"/>
          </a:p>
        </p:txBody>
      </p:sp>
    </p:spTree>
    <p:extLst>
      <p:ext uri="{BB962C8B-B14F-4D97-AF65-F5344CB8AC3E}">
        <p14:creationId xmlns:p14="http://schemas.microsoft.com/office/powerpoint/2010/main" val="11446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/>
      <p:bldP spid="9" grpId="0" animBg="1"/>
      <p:bldP spid="11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1E66817-8502-5BD8-8E15-8E74593401F5}"/>
              </a:ext>
            </a:extLst>
          </p:cNvPr>
          <p:cNvSpPr/>
          <p:nvPr/>
        </p:nvSpPr>
        <p:spPr>
          <a:xfrm>
            <a:off x="71021" y="79899"/>
            <a:ext cx="11496583" cy="9854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007F71-2DD7-B626-BDA4-88C489BC7A95}"/>
              </a:ext>
            </a:extLst>
          </p:cNvPr>
          <p:cNvSpPr txBox="1"/>
          <p:nvPr/>
        </p:nvSpPr>
        <p:spPr>
          <a:xfrm>
            <a:off x="192350" y="249443"/>
            <a:ext cx="111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Etude SAM-ICI: rationnel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DE324F-3A0B-2BCD-0F24-38E9505AC0A0}"/>
              </a:ext>
            </a:extLst>
          </p:cNvPr>
          <p:cNvSpPr txBox="1"/>
          <p:nvPr/>
        </p:nvSpPr>
        <p:spPr>
          <a:xfrm>
            <a:off x="71021" y="1362075"/>
            <a:ext cx="85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Une étude du CRPV de Montpellier sur le sujet </a:t>
            </a:r>
            <a:r>
              <a:rPr lang="fr-FR" sz="1200" u="sng" dirty="0"/>
              <a:t>(1)</a:t>
            </a:r>
            <a:r>
              <a:rPr lang="fr-FR" u="sng" dirty="0"/>
              <a:t> 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1ECCB1-C678-FC46-A616-8B4572B08177}"/>
              </a:ext>
            </a:extLst>
          </p:cNvPr>
          <p:cNvSpPr/>
          <p:nvPr/>
        </p:nvSpPr>
        <p:spPr>
          <a:xfrm>
            <a:off x="295275" y="2143126"/>
            <a:ext cx="4086225" cy="128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92FECB-C790-982C-B33D-742A5E6B3B55}"/>
              </a:ext>
            </a:extLst>
          </p:cNvPr>
          <p:cNvSpPr txBox="1"/>
          <p:nvPr/>
        </p:nvSpPr>
        <p:spPr>
          <a:xfrm>
            <a:off x="428625" y="2184761"/>
            <a:ext cx="37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-190 cas au total rapportés dans le monde</a:t>
            </a:r>
          </a:p>
          <a:p>
            <a:r>
              <a:rPr lang="fr-FR" dirty="0"/>
              <a:t>-Peu d’infos cliniques/biologiques (43 cas)</a:t>
            </a:r>
          </a:p>
          <a:p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95ECF4-15D0-5FF9-B922-A7054E0D44C3}"/>
              </a:ext>
            </a:extLst>
          </p:cNvPr>
          <p:cNvSpPr/>
          <p:nvPr/>
        </p:nvSpPr>
        <p:spPr>
          <a:xfrm>
            <a:off x="6000750" y="2143126"/>
            <a:ext cx="4086225" cy="12858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0A32C5-CB5F-D456-4395-92853B686BAE}"/>
              </a:ext>
            </a:extLst>
          </p:cNvPr>
          <p:cNvSpPr txBox="1"/>
          <p:nvPr/>
        </p:nvSpPr>
        <p:spPr>
          <a:xfrm>
            <a:off x="6096000" y="2228850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-53% sous NIVOLUMAB</a:t>
            </a:r>
          </a:p>
          <a:p>
            <a:r>
              <a:rPr lang="fr-FR" dirty="0"/>
              <a:t>-32% IPILIMUMAB</a:t>
            </a:r>
          </a:p>
          <a:p>
            <a:r>
              <a:rPr lang="fr-FR" dirty="0"/>
              <a:t>-35% PEMBROLIZUMAB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2ECD50B-B248-104E-F911-DB957448136B}"/>
              </a:ext>
            </a:extLst>
          </p:cNvPr>
          <p:cNvSpPr/>
          <p:nvPr/>
        </p:nvSpPr>
        <p:spPr>
          <a:xfrm>
            <a:off x="295275" y="3733800"/>
            <a:ext cx="4000500" cy="13470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E89BF5-314C-9899-5C0F-1C9D77D1ABD5}"/>
              </a:ext>
            </a:extLst>
          </p:cNvPr>
          <p:cNvSpPr txBox="1"/>
          <p:nvPr/>
        </p:nvSpPr>
        <p:spPr>
          <a:xfrm>
            <a:off x="428625" y="3810000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-23% de décès</a:t>
            </a:r>
          </a:p>
          <a:p>
            <a:r>
              <a:rPr lang="fr-FR" dirty="0"/>
              <a:t>-Traitement par corticoïdes seul 53% cas</a:t>
            </a:r>
          </a:p>
          <a:p>
            <a:r>
              <a:rPr lang="fr-FR" dirty="0"/>
              <a:t>-Positive </a:t>
            </a:r>
            <a:r>
              <a:rPr lang="fr-FR" dirty="0" err="1"/>
              <a:t>dechallenge</a:t>
            </a:r>
            <a:r>
              <a:rPr lang="fr-FR" dirty="0"/>
              <a:t> 34% cas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FA6A818-6392-82E5-E4E9-2F05FC2DDC53}"/>
              </a:ext>
            </a:extLst>
          </p:cNvPr>
          <p:cNvSpPr/>
          <p:nvPr/>
        </p:nvSpPr>
        <p:spPr>
          <a:xfrm>
            <a:off x="6048375" y="3733799"/>
            <a:ext cx="4086225" cy="12765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654888-20A7-B62D-DB08-35812AC81CA8}"/>
              </a:ext>
            </a:extLst>
          </p:cNvPr>
          <p:cNvSpPr txBox="1"/>
          <p:nvPr/>
        </p:nvSpPr>
        <p:spPr>
          <a:xfrm>
            <a:off x="6096000" y="3810000"/>
            <a:ext cx="399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-Fièvre et hyperferritinémie 74% cas</a:t>
            </a:r>
          </a:p>
          <a:p>
            <a:r>
              <a:rPr lang="fr-FR" dirty="0"/>
              <a:t>-Hypertriglycéridémie 56% cas</a:t>
            </a:r>
          </a:p>
          <a:p>
            <a:r>
              <a:rPr lang="fr-FR" dirty="0"/>
              <a:t>-Score St Antoine &gt; 200 35% cas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249C8F-E665-7E6A-723C-E28842282DE4}"/>
              </a:ext>
            </a:extLst>
          </p:cNvPr>
          <p:cNvSpPr txBox="1"/>
          <p:nvPr/>
        </p:nvSpPr>
        <p:spPr>
          <a:xfrm>
            <a:off x="2581367" y="5497314"/>
            <a:ext cx="647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Quelles différences par rapport aux SAM hors ICI?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Quelles thérapeutiques utiliser?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Quelle place pour le rechallenge?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435829-C2D2-9FB0-C1D5-650DB0BF6C4C}"/>
              </a:ext>
            </a:extLst>
          </p:cNvPr>
          <p:cNvSpPr txBox="1"/>
          <p:nvPr/>
        </p:nvSpPr>
        <p:spPr>
          <a:xfrm>
            <a:off x="71021" y="649758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1- Diaz L, </a:t>
            </a:r>
            <a:r>
              <a:rPr lang="fr-FR" sz="1000" i="1" dirty="0" err="1"/>
              <a:t>Jauzelon</a:t>
            </a:r>
            <a:r>
              <a:rPr lang="fr-FR" sz="1000" i="1" dirty="0"/>
              <a:t> B, et al, JCM, 2023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94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8D815-ABE1-91CF-1CD7-AF2AAD503BC2}"/>
              </a:ext>
            </a:extLst>
          </p:cNvPr>
          <p:cNvSpPr/>
          <p:nvPr/>
        </p:nvSpPr>
        <p:spPr>
          <a:xfrm>
            <a:off x="3329126" y="5948039"/>
            <a:ext cx="5521911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E1685EB-56FF-1F7B-8D94-14A6FBAB9402}"/>
              </a:ext>
            </a:extLst>
          </p:cNvPr>
          <p:cNvSpPr/>
          <p:nvPr/>
        </p:nvSpPr>
        <p:spPr>
          <a:xfrm>
            <a:off x="71021" y="79899"/>
            <a:ext cx="11496583" cy="9854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AFE606-01FB-863F-C23A-C9CCF0FF9AEF}"/>
              </a:ext>
            </a:extLst>
          </p:cNvPr>
          <p:cNvSpPr txBox="1"/>
          <p:nvPr/>
        </p:nvSpPr>
        <p:spPr>
          <a:xfrm>
            <a:off x="192350" y="249443"/>
            <a:ext cx="111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Etude SAM-ICI: Quoi et Pour qui?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42DD91-0796-A8F8-B43E-AB3F97C8EC38}"/>
              </a:ext>
            </a:extLst>
          </p:cNvPr>
          <p:cNvSpPr/>
          <p:nvPr/>
        </p:nvSpPr>
        <p:spPr>
          <a:xfrm>
            <a:off x="943992" y="1569128"/>
            <a:ext cx="3755255" cy="39172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8AB261-0F47-D3F1-DC91-D00163EB6A95}"/>
              </a:ext>
            </a:extLst>
          </p:cNvPr>
          <p:cNvSpPr txBox="1"/>
          <p:nvPr/>
        </p:nvSpPr>
        <p:spPr>
          <a:xfrm>
            <a:off x="1019452" y="1705451"/>
            <a:ext cx="36043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-Etude observationnelle, non interventionnelle, rétrospective et prospective.</a:t>
            </a:r>
          </a:p>
          <a:p>
            <a:r>
              <a:rPr lang="fr-FR" dirty="0"/>
              <a:t>-Envoi d’un CRF (mail ou papier).</a:t>
            </a:r>
          </a:p>
          <a:p>
            <a:r>
              <a:rPr lang="fr-FR" dirty="0"/>
              <a:t>-Appel à observations national.</a:t>
            </a:r>
          </a:p>
          <a:p>
            <a:endParaRPr lang="fr-FR" dirty="0"/>
          </a:p>
          <a:p>
            <a:pPr algn="ctr"/>
            <a:r>
              <a:rPr lang="fr-FR" sz="2000" b="1" u="sng" dirty="0"/>
              <a:t>Objectifs:</a:t>
            </a:r>
          </a:p>
          <a:p>
            <a:r>
              <a:rPr lang="fr-FR" dirty="0"/>
              <a:t>-Décrire les cas de SAM sous ICI</a:t>
            </a:r>
          </a:p>
          <a:p>
            <a:r>
              <a:rPr lang="fr-FR" dirty="0"/>
              <a:t>-Etudier l’impact du rechallenge</a:t>
            </a:r>
          </a:p>
          <a:p>
            <a:r>
              <a:rPr lang="fr-FR" dirty="0"/>
              <a:t>-Comparer à des cohortes historiques de SAM hors ICI</a:t>
            </a:r>
          </a:p>
          <a:p>
            <a:r>
              <a:rPr lang="fr-FR" dirty="0"/>
              <a:t>-Comparer les traitements utilisés et le pronostic</a:t>
            </a:r>
          </a:p>
          <a:p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87ADB1B-86A8-2FE0-4DD8-13F9D007262C}"/>
              </a:ext>
            </a:extLst>
          </p:cNvPr>
          <p:cNvSpPr/>
          <p:nvPr/>
        </p:nvSpPr>
        <p:spPr>
          <a:xfrm>
            <a:off x="7417293" y="1569127"/>
            <a:ext cx="3755255" cy="39172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75D181-D035-DD78-0B14-6F5E20BE9813}"/>
              </a:ext>
            </a:extLst>
          </p:cNvPr>
          <p:cNvSpPr txBox="1"/>
          <p:nvPr/>
        </p:nvSpPr>
        <p:spPr>
          <a:xfrm>
            <a:off x="7501632" y="1705451"/>
            <a:ext cx="3670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-Patient </a:t>
            </a:r>
            <a:r>
              <a:rPr lang="fr-FR" b="1" dirty="0"/>
              <a:t>d’au moins 18 ans</a:t>
            </a:r>
          </a:p>
          <a:p>
            <a:r>
              <a:rPr lang="fr-FR" dirty="0"/>
              <a:t>-</a:t>
            </a:r>
            <a:r>
              <a:rPr lang="fr-FR" b="1" dirty="0"/>
              <a:t>Traité par ICI </a:t>
            </a:r>
            <a:r>
              <a:rPr lang="fr-FR" dirty="0"/>
              <a:t>pour une indication oncologique ou </a:t>
            </a:r>
            <a:r>
              <a:rPr lang="fr-FR" dirty="0" err="1"/>
              <a:t>onco</a:t>
            </a:r>
            <a:r>
              <a:rPr lang="fr-FR" dirty="0"/>
              <a:t>-hématologique</a:t>
            </a:r>
          </a:p>
          <a:p>
            <a:r>
              <a:rPr lang="fr-FR" dirty="0"/>
              <a:t>-Ayant présenté un </a:t>
            </a:r>
            <a:r>
              <a:rPr lang="fr-FR" b="1" dirty="0"/>
              <a:t>syndrome d’activation macrophagique au cours du traitement par ICI</a:t>
            </a:r>
          </a:p>
          <a:p>
            <a:r>
              <a:rPr lang="fr-FR" dirty="0"/>
              <a:t>-Qu’importe la gravité du SAM</a:t>
            </a:r>
          </a:p>
          <a:p>
            <a:endParaRPr lang="fr-FR" dirty="0"/>
          </a:p>
          <a:p>
            <a:r>
              <a:rPr lang="fr-FR" dirty="0"/>
              <a:t>-Non opposition du patient à la collecte des données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7E39CD-ED06-62F5-E0FA-75A1197C5910}"/>
              </a:ext>
            </a:extLst>
          </p:cNvPr>
          <p:cNvSpPr txBox="1"/>
          <p:nvPr/>
        </p:nvSpPr>
        <p:spPr>
          <a:xfrm>
            <a:off x="3116061" y="5952508"/>
            <a:ext cx="594803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Adresse de contact: </a:t>
            </a:r>
            <a:r>
              <a:rPr lang="fr-FR" sz="2000" b="1" dirty="0">
                <a:hlinkClick r:id="rId3"/>
              </a:rPr>
              <a:t>b-jauzelon@chu-montpellier.fr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856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/>
      <p:bldP spid="8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460</Words>
  <Application>Microsoft Macintosh PowerPoint</Application>
  <PresentationFormat>Grand écran</PresentationFormat>
  <Paragraphs>67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Castellar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Benji .</dc:creator>
  <cp:lastModifiedBy>Alexandre Maria</cp:lastModifiedBy>
  <cp:revision>13</cp:revision>
  <dcterms:created xsi:type="dcterms:W3CDTF">2022-11-13T06:57:09Z</dcterms:created>
  <dcterms:modified xsi:type="dcterms:W3CDTF">2023-04-07T14:23:57Z</dcterms:modified>
</cp:coreProperties>
</file>