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lPwMNUUEEQe/yfMa2stO6ld+y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4AB71C-41DC-4EA0-BA3B-513BA81FE2AC}">
  <a:tblStyle styleId="{6E4AB71C-41DC-4EA0-BA3B-513BA81FE2A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18887" r="14524" b="-5751"/>
          <a:stretch/>
        </p:blipFill>
        <p:spPr>
          <a:xfrm>
            <a:off x="349250" y="1123749"/>
            <a:ext cx="1191874" cy="9310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60981" y="5251889"/>
            <a:ext cx="28749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Inscription :</a:t>
            </a: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870636" y="5338991"/>
            <a:ext cx="2220907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IMAGINE INSTITUTE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24 boulevard du Montparnasse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PARIS XV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2039271" y="457200"/>
            <a:ext cx="2190750" cy="369291"/>
          </a:xfrm>
          <a:prstGeom prst="rect">
            <a:avLst/>
          </a:prstGeom>
          <a:solidFill>
            <a:srgbClr val="2E75B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r-FR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support </a:t>
            </a:r>
            <a:r>
              <a:rPr lang="fr-FR" sz="18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6441897" y="562155"/>
            <a:ext cx="5626277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lang="fr-FR" sz="3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-FR" sz="3000" b="1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fr-FR" sz="3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International Vexas Workshop</a:t>
            </a:r>
            <a:endParaRPr sz="18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926249" y="5846802"/>
            <a:ext cx="501650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lang="fr-FR" sz="3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Paris, IMAGINE INSTITUT</a:t>
            </a:r>
            <a:endParaRPr sz="30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826249" y="1390255"/>
            <a:ext cx="5016501" cy="55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lang="fr-FR" sz="3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May, 23</a:t>
            </a:r>
            <a:r>
              <a:rPr lang="fr-FR" sz="3000" b="1" i="0" u="none" strike="noStrike" cap="none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fr-FR" sz="3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&amp; 24</a:t>
            </a:r>
            <a:r>
              <a:rPr lang="fr-FR" sz="3000" b="1" i="0" u="none" strike="noStrike" cap="none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fr-FR" sz="3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1800" b="0" i="0" u="none" strike="noStrike" cap="none" dirty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58116" y="1114313"/>
            <a:ext cx="1980725" cy="4784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CA88559-4644-94A6-C476-1800D9775B20}"/>
              </a:ext>
            </a:extLst>
          </p:cNvPr>
          <p:cNvSpPr txBox="1"/>
          <p:nvPr/>
        </p:nvSpPr>
        <p:spPr>
          <a:xfrm>
            <a:off x="2094272" y="2910348"/>
            <a:ext cx="2341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 non-profit association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D56ED64-3252-8862-3554-298BD2CBAB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6999" y="2135930"/>
            <a:ext cx="3175000" cy="3175000"/>
          </a:xfrm>
          <a:prstGeom prst="rect">
            <a:avLst/>
          </a:prstGeom>
        </p:spPr>
      </p:pic>
      <p:pic>
        <p:nvPicPr>
          <p:cNvPr id="1026" name="Picture 2" descr="LOGO imagine - PACT-NECKER">
            <a:extLst>
              <a:ext uri="{FF2B5EF4-FFF2-40B4-BE49-F238E27FC236}">
                <a16:creationId xmlns:a16="http://schemas.microsoft.com/office/drawing/2014/main" id="{2C798EDA-B45A-8172-19BF-8B64853FF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62" y="3372439"/>
            <a:ext cx="2564187" cy="78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2EB6236-F0CB-76F0-87BF-AC905F9C33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525" y="3429000"/>
            <a:ext cx="956992" cy="956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1375160" y="27166"/>
            <a:ext cx="10515600" cy="6085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000"/>
              <a:buFont typeface="Calibri"/>
              <a:buNone/>
            </a:pPr>
            <a:r>
              <a:rPr lang="fr-FR" sz="3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r-FR" sz="3000" b="1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fr-FR" sz="3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International Vexas Workshop - </a:t>
            </a:r>
            <a:r>
              <a:rPr lang="fr-FR" sz="32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May, 23</a:t>
            </a:r>
            <a:r>
              <a:rPr lang="fr-FR" sz="3200" b="1" i="0" u="none" strike="noStrike" cap="none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fr-FR" sz="32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&amp; 24</a:t>
            </a:r>
            <a:r>
              <a:rPr lang="fr-FR" sz="3200" b="1" i="0" u="none" strike="noStrike" cap="none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fr-FR" sz="32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2024</a:t>
            </a:r>
            <a:endParaRPr sz="3000" b="1" dirty="0"/>
          </a:p>
        </p:txBody>
      </p:sp>
      <p:sp>
        <p:nvSpPr>
          <p:cNvPr id="106" name="Google Shape;106;p2"/>
          <p:cNvSpPr txBox="1"/>
          <p:nvPr/>
        </p:nvSpPr>
        <p:spPr>
          <a:xfrm>
            <a:off x="1375160" y="700400"/>
            <a:ext cx="3422871" cy="338514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DAY 1 – Thursday, </a:t>
            </a:r>
            <a:r>
              <a:rPr lang="fr-FR" sz="16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r-FR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23</a:t>
            </a:r>
            <a:r>
              <a:rPr lang="fr-FR" sz="1600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endParaRPr sz="1600" baseline="30000" dirty="0"/>
          </a:p>
        </p:txBody>
      </p:sp>
      <p:sp>
        <p:nvSpPr>
          <p:cNvPr id="108" name="Google Shape;108;p2"/>
          <p:cNvSpPr txBox="1"/>
          <p:nvPr/>
        </p:nvSpPr>
        <p:spPr>
          <a:xfrm>
            <a:off x="1816370" y="3250801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LUNCH  </a:t>
            </a:r>
            <a:endParaRPr dirty="0"/>
          </a:p>
        </p:txBody>
      </p:sp>
      <p:sp>
        <p:nvSpPr>
          <p:cNvPr id="109" name="Google Shape;109;p2"/>
          <p:cNvSpPr txBox="1"/>
          <p:nvPr/>
        </p:nvSpPr>
        <p:spPr>
          <a:xfrm>
            <a:off x="8125721" y="6330063"/>
            <a:ext cx="2629622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END</a:t>
            </a:r>
            <a:endParaRPr dirty="0"/>
          </a:p>
        </p:txBody>
      </p:sp>
      <p:sp>
        <p:nvSpPr>
          <p:cNvPr id="120" name="Google Shape;120;p2"/>
          <p:cNvSpPr txBox="1"/>
          <p:nvPr/>
        </p:nvSpPr>
        <p:spPr>
          <a:xfrm>
            <a:off x="1816370" y="1127211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WELCOME COFFEE </a:t>
            </a:r>
            <a:endParaRPr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8062ACE-02B0-A108-2175-F2DDDA3A6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666"/>
            <a:ext cx="1130157" cy="1130157"/>
          </a:xfrm>
          <a:prstGeom prst="rect">
            <a:avLst/>
          </a:prstGeom>
        </p:spPr>
      </p:pic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32FC494-F20A-73D0-B0B2-4016D8A0B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68772"/>
              </p:ext>
            </p:extLst>
          </p:nvPr>
        </p:nvGraphicFramePr>
        <p:xfrm>
          <a:off x="174839" y="1421514"/>
          <a:ext cx="5754370" cy="1676400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3572374283"/>
                    </a:ext>
                  </a:extLst>
                </a:gridCol>
                <a:gridCol w="2848610">
                  <a:extLst>
                    <a:ext uri="{9D8B030D-6E8A-4147-A177-3AD203B41FA5}">
                      <a16:colId xmlns:a16="http://schemas.microsoft.com/office/drawing/2014/main" val="1545899611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99082055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Thursday 23 may morning - moderation Sophie Georgin-Lavialle &amp; Sinisa Savic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85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10h20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Welcome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Olivier Hermine and the organization committee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0729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10h30-11h15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The story of the discovery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Peter Grayson&amp; David Beck (USA)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122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11h15-11h35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Clinical heterogeneity and the link with relapsing polychondritis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Marcela Ferrada (USA)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611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11h35-11h55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Genetics of VEXAS in 2024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Olivier Kosmider (France)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74648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11h55-12h10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Vacuoles in VEXAS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Valentin Lacombe (France)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37640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fr-FR" sz="1000">
                          <a:effectLst/>
                        </a:rPr>
                        <a:t>2h10-12h30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UBA1 associations with diseases other than VEXAS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000">
                          <a:effectLst/>
                        </a:rPr>
                        <a:t>Mrinal Patnaik (USA)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561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12h30-12h50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Diagnosis of VEXAS in emerging countries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Ciprian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Jurcut</a:t>
                      </a:r>
                      <a:r>
                        <a:rPr lang="en-US" sz="1000" dirty="0">
                          <a:effectLst/>
                        </a:rPr>
                        <a:t> (</a:t>
                      </a:r>
                      <a:r>
                        <a:rPr lang="en-US" sz="1000" dirty="0" err="1">
                          <a:effectLst/>
                        </a:rPr>
                        <a:t>Roumania</a:t>
                      </a:r>
                      <a:r>
                        <a:rPr lang="en-US" sz="1000" dirty="0">
                          <a:effectLst/>
                        </a:rPr>
                        <a:t>) &amp; Rim Bourguiba (Tunisia)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89912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9ED7410-1DB2-A84B-ABEB-CDF8FEF89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3189"/>
              </p:ext>
            </p:extLst>
          </p:nvPr>
        </p:nvGraphicFramePr>
        <p:xfrm>
          <a:off x="213653" y="3591847"/>
          <a:ext cx="5754370" cy="1066800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1330448638"/>
                    </a:ext>
                  </a:extLst>
                </a:gridCol>
                <a:gridCol w="2848610">
                  <a:extLst>
                    <a:ext uri="{9D8B030D-6E8A-4147-A177-3AD203B41FA5}">
                      <a16:colId xmlns:a16="http://schemas.microsoft.com/office/drawing/2014/main" val="955837916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922980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Thursday 23 may afternoon -  moderation Benjamin Terrier &amp; Raquel </a:t>
                      </a:r>
                      <a:r>
                        <a:rPr lang="en-US" sz="1000" dirty="0" err="1">
                          <a:effectLst/>
                        </a:rPr>
                        <a:t>Faria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11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1415-14h45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What do we know of pathophysiology in 2024?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David Beck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0949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fr-FR" sz="1000">
                          <a:effectLst/>
                        </a:rPr>
                        <a:t>4h45-15h05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Diagnosis of MDS in VEXAS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effectLst/>
                        </a:rPr>
                        <a:t>Pierre Fenaux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61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fr-FR" sz="1000">
                          <a:effectLst/>
                        </a:rPr>
                        <a:t>5h05-15h25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Therapeutic options in 2024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Arsene Mekinian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857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15h25-15h45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Bone marrow transplantation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Carmelo Gurnari &amp;</a:t>
                      </a:r>
                      <a:r>
                        <a:rPr lang="fr-FR" sz="1000">
                          <a:effectLst/>
                        </a:rPr>
                        <a:t> Bhavisha Patel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1746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15h45-16h05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Anticoagulation: how? For who?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Emma Groarke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518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16h05-16h25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Managing infectious disease complications in VEXAS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Jerome </a:t>
                      </a:r>
                      <a:r>
                        <a:rPr lang="en-US" sz="1000" dirty="0" err="1">
                          <a:effectLst/>
                        </a:rPr>
                        <a:t>Hadjadj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3264941"/>
                  </a:ext>
                </a:extLst>
              </a:tr>
            </a:tbl>
          </a:graphicData>
        </a:graphic>
      </p:graphicFrame>
      <p:sp>
        <p:nvSpPr>
          <p:cNvPr id="6" name="Google Shape;114;p2">
            <a:extLst>
              <a:ext uri="{FF2B5EF4-FFF2-40B4-BE49-F238E27FC236}">
                <a16:creationId xmlns:a16="http://schemas.microsoft.com/office/drawing/2014/main" id="{39F3852A-0F34-A36E-F704-2116AD67E377}"/>
              </a:ext>
            </a:extLst>
          </p:cNvPr>
          <p:cNvSpPr txBox="1"/>
          <p:nvPr/>
        </p:nvSpPr>
        <p:spPr>
          <a:xfrm>
            <a:off x="1816370" y="4866955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COFFE BREAK  </a:t>
            </a:r>
            <a:endParaRPr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9BAFE31-659A-D5F9-3F28-BEEB07303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28219"/>
              </p:ext>
            </p:extLst>
          </p:nvPr>
        </p:nvGraphicFramePr>
        <p:xfrm>
          <a:off x="244373" y="5233974"/>
          <a:ext cx="5754370" cy="1219200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145884182"/>
                    </a:ext>
                  </a:extLst>
                </a:gridCol>
                <a:gridCol w="2848610">
                  <a:extLst>
                    <a:ext uri="{9D8B030D-6E8A-4147-A177-3AD203B41FA5}">
                      <a16:colId xmlns:a16="http://schemas.microsoft.com/office/drawing/2014/main" val="3385971584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3287979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Thursday 23 may afternoon - moderation </a:t>
                      </a:r>
                      <a:r>
                        <a:rPr lang="en-US" sz="1000" dirty="0" err="1">
                          <a:effectLst/>
                        </a:rPr>
                        <a:t>Arsene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Mekinian</a:t>
                      </a:r>
                      <a:r>
                        <a:rPr lang="en-US" sz="1000" dirty="0">
                          <a:effectLst/>
                        </a:rPr>
                        <a:t> &amp; </a:t>
                      </a:r>
                      <a:r>
                        <a:rPr lang="en-US" sz="1000" dirty="0" err="1">
                          <a:effectLst/>
                        </a:rPr>
                        <a:t>Bhavisha</a:t>
                      </a:r>
                      <a:r>
                        <a:rPr lang="en-US" sz="1000" dirty="0">
                          <a:effectLst/>
                        </a:rPr>
                        <a:t> Patel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237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17h-17h15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effectLst/>
                        </a:rPr>
                        <a:t>VEXAS-like disease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Sophie Georgin-Lavialle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266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17h15-17h30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Erythropoiesis in VEXAS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François Rodrigues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113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17h30-17h50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How to measure disease activity?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Benjamin Terrier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020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17h50-18h10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How to harmonize clinical trials?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effectLst/>
                        </a:rPr>
                        <a:t>Yohei Kirino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6927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18h10-18h30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How to collaborate on trials?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Peter Grayson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103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18h30-18h50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Ongoing registries and biocollections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Sinisa Savic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851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18h50-19h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Conclusions on the first day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organization committee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329063"/>
                  </a:ext>
                </a:extLst>
              </a:tr>
            </a:tbl>
          </a:graphicData>
        </a:graphic>
      </p:graphicFrame>
      <p:sp>
        <p:nvSpPr>
          <p:cNvPr id="9" name="Google Shape;114;p2">
            <a:extLst>
              <a:ext uri="{FF2B5EF4-FFF2-40B4-BE49-F238E27FC236}">
                <a16:creationId xmlns:a16="http://schemas.microsoft.com/office/drawing/2014/main" id="{0BE3F847-31B5-388B-C09B-0880AFDDA69A}"/>
              </a:ext>
            </a:extLst>
          </p:cNvPr>
          <p:cNvSpPr txBox="1"/>
          <p:nvPr/>
        </p:nvSpPr>
        <p:spPr>
          <a:xfrm>
            <a:off x="1816370" y="6531387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DINER COCKTAIL  </a:t>
            </a:r>
            <a:endParaRPr dirty="0"/>
          </a:p>
        </p:txBody>
      </p:sp>
      <p:sp>
        <p:nvSpPr>
          <p:cNvPr id="10" name="Google Shape;106;p2">
            <a:extLst>
              <a:ext uri="{FF2B5EF4-FFF2-40B4-BE49-F238E27FC236}">
                <a16:creationId xmlns:a16="http://schemas.microsoft.com/office/drawing/2014/main" id="{2E6EB7FB-3BB3-78F1-EB46-6D5810259395}"/>
              </a:ext>
            </a:extLst>
          </p:cNvPr>
          <p:cNvSpPr txBox="1"/>
          <p:nvPr/>
        </p:nvSpPr>
        <p:spPr>
          <a:xfrm>
            <a:off x="7523564" y="690090"/>
            <a:ext cx="3422871" cy="338514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DAY 2 – Friday, </a:t>
            </a:r>
            <a:r>
              <a:rPr lang="fr-FR" sz="1600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fr-FR" sz="16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24</a:t>
            </a:r>
            <a:r>
              <a:rPr lang="fr-FR" sz="1600" baseline="30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endParaRPr sz="1600" baseline="30000" dirty="0"/>
          </a:p>
        </p:txBody>
      </p:sp>
      <p:sp>
        <p:nvSpPr>
          <p:cNvPr id="11" name="Google Shape;120;p2">
            <a:extLst>
              <a:ext uri="{FF2B5EF4-FFF2-40B4-BE49-F238E27FC236}">
                <a16:creationId xmlns:a16="http://schemas.microsoft.com/office/drawing/2014/main" id="{5792AF52-81F7-A071-B9EB-1826D25A55E7}"/>
              </a:ext>
            </a:extLst>
          </p:cNvPr>
          <p:cNvSpPr txBox="1"/>
          <p:nvPr/>
        </p:nvSpPr>
        <p:spPr>
          <a:xfrm>
            <a:off x="8102442" y="1127210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WELCOME COFFEE </a:t>
            </a:r>
            <a:endParaRPr dirty="0"/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0F2FAC62-7AFC-26BA-D869-8179590AA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92009"/>
              </p:ext>
            </p:extLst>
          </p:nvPr>
        </p:nvGraphicFramePr>
        <p:xfrm>
          <a:off x="6357814" y="1467105"/>
          <a:ext cx="5754370" cy="729615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78470086"/>
                    </a:ext>
                  </a:extLst>
                </a:gridCol>
                <a:gridCol w="3150235">
                  <a:extLst>
                    <a:ext uri="{9D8B030D-6E8A-4147-A177-3AD203B41FA5}">
                      <a16:colId xmlns:a16="http://schemas.microsoft.com/office/drawing/2014/main" val="623154094"/>
                    </a:ext>
                  </a:extLst>
                </a:gridCol>
                <a:gridCol w="1616710">
                  <a:extLst>
                    <a:ext uri="{9D8B030D-6E8A-4147-A177-3AD203B41FA5}">
                      <a16:colId xmlns:a16="http://schemas.microsoft.com/office/drawing/2014/main" val="3055073586"/>
                    </a:ext>
                  </a:extLst>
                </a:gridCol>
              </a:tblGrid>
              <a:tr h="272415"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Friday 24 May: Educational session - moderation Emma </a:t>
                      </a:r>
                      <a:r>
                        <a:rPr lang="en-US" sz="1000" dirty="0" err="1">
                          <a:effectLst/>
                        </a:rPr>
                        <a:t>Groarke</a:t>
                      </a:r>
                      <a:r>
                        <a:rPr lang="en-US" sz="1000" dirty="0">
                          <a:effectLst/>
                        </a:rPr>
                        <a:t> &amp; </a:t>
                      </a:r>
                      <a:r>
                        <a:rPr lang="en-US" sz="1000" dirty="0" err="1">
                          <a:effectLst/>
                        </a:rPr>
                        <a:t>Yohei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Kirino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093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9h-9h20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How do I diagnose VEXAS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David Beck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27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9h20-9h40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How do I interpret genetic sequencing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Olivier Kosmider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621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10h-10h20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How do I treat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Peter Grayson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353880"/>
                  </a:ext>
                </a:extLst>
              </a:tr>
            </a:tbl>
          </a:graphicData>
        </a:graphic>
      </p:graphicFrame>
      <p:sp>
        <p:nvSpPr>
          <p:cNvPr id="15" name="Google Shape;114;p2">
            <a:extLst>
              <a:ext uri="{FF2B5EF4-FFF2-40B4-BE49-F238E27FC236}">
                <a16:creationId xmlns:a16="http://schemas.microsoft.com/office/drawing/2014/main" id="{AA232AC2-8AED-EBB6-93A6-940D375CCBE8}"/>
              </a:ext>
            </a:extLst>
          </p:cNvPr>
          <p:cNvSpPr txBox="1"/>
          <p:nvPr/>
        </p:nvSpPr>
        <p:spPr>
          <a:xfrm>
            <a:off x="8125721" y="2347527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COFFE BREAK  </a:t>
            </a:r>
            <a:endParaRPr/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4862B7BD-45CB-284C-2ADA-86773BC10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43448"/>
              </p:ext>
            </p:extLst>
          </p:nvPr>
        </p:nvGraphicFramePr>
        <p:xfrm>
          <a:off x="6357814" y="2694840"/>
          <a:ext cx="5754370" cy="1066800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3475982244"/>
                    </a:ext>
                  </a:extLst>
                </a:gridCol>
                <a:gridCol w="3150235">
                  <a:extLst>
                    <a:ext uri="{9D8B030D-6E8A-4147-A177-3AD203B41FA5}">
                      <a16:colId xmlns:a16="http://schemas.microsoft.com/office/drawing/2014/main" val="4202464763"/>
                    </a:ext>
                  </a:extLst>
                </a:gridCol>
                <a:gridCol w="1616710">
                  <a:extLst>
                    <a:ext uri="{9D8B030D-6E8A-4147-A177-3AD203B41FA5}">
                      <a16:colId xmlns:a16="http://schemas.microsoft.com/office/drawing/2014/main" val="3898957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10h50-11h50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VEXAS diagnosis challenge: the most atypical VEXAS case from all over the world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Raquel Faria</a:t>
                      </a:r>
                      <a:endParaRPr lang="fr-FR" sz="11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Eduardo Martin Nares</a:t>
                      </a:r>
                      <a:endParaRPr lang="fr-FR" sz="11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Sarah Bindoli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6572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11h50-12h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Price of the best young VEXAS padawan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822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12h00-12h30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VEXAS Patient experience</a:t>
                      </a:r>
                      <a:endParaRPr lang="fr-FR" sz="1100">
                        <a:effectLst/>
                      </a:endParaRPr>
                    </a:p>
                    <a:p>
                      <a:r>
                        <a:rPr lang="en-US" sz="1000">
                          <a:effectLst/>
                        </a:rPr>
                        <a:t>Importance of a multidisciplinary team and the critical role of communication in patient care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Marcela </a:t>
                      </a:r>
                      <a:r>
                        <a:rPr lang="en-US" sz="1000" dirty="0" err="1">
                          <a:effectLst/>
                        </a:rPr>
                        <a:t>Ferrada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141028"/>
                  </a:ext>
                </a:extLst>
              </a:tr>
            </a:tbl>
          </a:graphicData>
        </a:graphic>
      </p:graphicFrame>
      <p:sp>
        <p:nvSpPr>
          <p:cNvPr id="17" name="Google Shape;108;p2">
            <a:extLst>
              <a:ext uri="{FF2B5EF4-FFF2-40B4-BE49-F238E27FC236}">
                <a16:creationId xmlns:a16="http://schemas.microsoft.com/office/drawing/2014/main" id="{9B90874C-F865-1DB6-7E64-6237E41A4357}"/>
              </a:ext>
            </a:extLst>
          </p:cNvPr>
          <p:cNvSpPr txBox="1"/>
          <p:nvPr/>
        </p:nvSpPr>
        <p:spPr>
          <a:xfrm>
            <a:off x="8125721" y="3922974"/>
            <a:ext cx="2540450" cy="246221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LUNCH  </a:t>
            </a:r>
            <a:endParaRPr dirty="0"/>
          </a:p>
        </p:txBody>
      </p:sp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8862A641-F8A6-37A7-8654-1559B287D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61226"/>
              </p:ext>
            </p:extLst>
          </p:nvPr>
        </p:nvGraphicFramePr>
        <p:xfrm>
          <a:off x="6357814" y="4760340"/>
          <a:ext cx="5754370" cy="1261110"/>
        </p:xfrm>
        <a:graphic>
          <a:graphicData uri="http://schemas.openxmlformats.org/drawingml/2006/table">
            <a:tbl>
              <a:tblPr firstRow="1" firstCol="1" bandRow="1">
                <a:tableStyleId>{6E4AB71C-41DC-4EA0-BA3B-513BA81FE2AC}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484133064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38868894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1334810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Time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theme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Moderation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5426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14h-14h30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Molecular diagnosis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Olivier Kosmider &amp;</a:t>
                      </a:r>
                      <a:r>
                        <a:rPr lang="fr-FR" sz="1000">
                          <a:effectLst/>
                        </a:rPr>
                        <a:t> Mrinal Patnaik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68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14h30-15h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Diagnostic criteria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David Beck&amp; Sophie Georgin-Lavialle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1291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15h-15h30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Therapeutic guidelines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Arsene Mekinian&amp; Carmelo Gurnari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065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15-30-16h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Patient’s expectations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Marcela Ferrada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5525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16h-16h15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Conclusions and wrap up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organization committee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817424"/>
                  </a:ext>
                </a:extLst>
              </a:tr>
            </a:tbl>
          </a:graphicData>
        </a:graphic>
      </p:graphicFrame>
      <p:sp>
        <p:nvSpPr>
          <p:cNvPr id="23" name="Google Shape;106;p2">
            <a:extLst>
              <a:ext uri="{FF2B5EF4-FFF2-40B4-BE49-F238E27FC236}">
                <a16:creationId xmlns:a16="http://schemas.microsoft.com/office/drawing/2014/main" id="{BAC8DAC2-B722-764D-65A2-C62B738732F2}"/>
              </a:ext>
            </a:extLst>
          </p:cNvPr>
          <p:cNvSpPr txBox="1"/>
          <p:nvPr/>
        </p:nvSpPr>
        <p:spPr>
          <a:xfrm>
            <a:off x="6431622" y="4282470"/>
            <a:ext cx="5680561" cy="338514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Afternoon: roundtable &amp; open calls for collaborative projects</a:t>
            </a:r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endParaRPr sz="1600" b="1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436</Words>
  <Application>Microsoft Macintosh PowerPoint</Application>
  <PresentationFormat>Grand écran</PresentationFormat>
  <Paragraphs>124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1st International Vexas Workshop - May, 23rd &amp; 24th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Anne-Florence B</dc:creator>
  <cp:lastModifiedBy>Microsoft Office User</cp:lastModifiedBy>
  <cp:revision>22</cp:revision>
  <dcterms:created xsi:type="dcterms:W3CDTF">2021-11-23T14:02:36Z</dcterms:created>
  <dcterms:modified xsi:type="dcterms:W3CDTF">2024-02-29T09:14:41Z</dcterms:modified>
</cp:coreProperties>
</file>